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jpe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png"/><Relationship Id="rId18" Type="http://schemas.openxmlformats.org/officeDocument/2006/relationships/image" Target="../media/image-10-18.png"/><Relationship Id="rId19" Type="http://schemas.openxmlformats.org/officeDocument/2006/relationships/image" Target="../media/image-10-19.png"/><Relationship Id="rId20" Type="http://schemas.openxmlformats.org/officeDocument/2006/relationships/image" Target="../media/image-10-20.png"/><Relationship Id="rId21" Type="http://schemas.openxmlformats.org/officeDocument/2006/relationships/image" Target="../media/image-10-21.png"/><Relationship Id="rId22" Type="http://schemas.openxmlformats.org/officeDocument/2006/relationships/image" Target="../media/image-10-22.pn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png"/><Relationship Id="rId16" Type="http://schemas.openxmlformats.org/officeDocument/2006/relationships/image" Target="../media/image-11-16.png"/><Relationship Id="rId17" Type="http://schemas.openxmlformats.org/officeDocument/2006/relationships/image" Target="../media/image-11-17.png"/><Relationship Id="rId18" Type="http://schemas.openxmlformats.org/officeDocument/2006/relationships/image" Target="../media/image-11-18.png"/><Relationship Id="rId19" Type="http://schemas.openxmlformats.org/officeDocument/2006/relationships/image" Target="../media/image-11-19.png"/><Relationship Id="rId20" Type="http://schemas.openxmlformats.org/officeDocument/2006/relationships/image" Target="../media/image-11-20.png"/><Relationship Id="rId21" Type="http://schemas.openxmlformats.org/officeDocument/2006/relationships/image" Target="../media/image-11-21.png"/><Relationship Id="rId22" Type="http://schemas.openxmlformats.org/officeDocument/2006/relationships/image" Target="../media/image-11-22.png"/><Relationship Id="rId23" Type="http://schemas.openxmlformats.org/officeDocument/2006/relationships/image" Target="../media/image-11-23.png"/><Relationship Id="rId24" Type="http://schemas.openxmlformats.org/officeDocument/2006/relationships/image" Target="../media/image-11-24.png"/><Relationship Id="rId25" Type="http://schemas.openxmlformats.org/officeDocument/2006/relationships/image" Target="../media/image-11-25.png"/><Relationship Id="rId26" Type="http://schemas.openxmlformats.org/officeDocument/2006/relationships/slideLayout" Target="../slideLayouts/slideLayout1.xml"/><Relationship Id="rId2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jpe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image" Target="../media/image-12-12.png"/><Relationship Id="rId13" Type="http://schemas.openxmlformats.org/officeDocument/2006/relationships/image" Target="../media/image-12-13.png"/><Relationship Id="rId14" Type="http://schemas.openxmlformats.org/officeDocument/2006/relationships/image" Target="../media/image-12-14.png"/><Relationship Id="rId15" Type="http://schemas.openxmlformats.org/officeDocument/2006/relationships/image" Target="../media/image-12-15.png"/><Relationship Id="rId16" Type="http://schemas.openxmlformats.org/officeDocument/2006/relationships/image" Target="../media/image-12-16.png"/><Relationship Id="rId17" Type="http://schemas.openxmlformats.org/officeDocument/2006/relationships/image" Target="../media/image-12-17.png"/><Relationship Id="rId18" Type="http://schemas.openxmlformats.org/officeDocument/2006/relationships/image" Target="../media/image-12-18.png"/><Relationship Id="rId19" Type="http://schemas.openxmlformats.org/officeDocument/2006/relationships/image" Target="../media/image-12-19.png"/><Relationship Id="rId20" Type="http://schemas.openxmlformats.org/officeDocument/2006/relationships/image" Target="../media/image-12-20.png"/><Relationship Id="rId21" Type="http://schemas.openxmlformats.org/officeDocument/2006/relationships/image" Target="../media/image-12-21.png"/><Relationship Id="rId22" Type="http://schemas.openxmlformats.org/officeDocument/2006/relationships/image" Target="../media/image-12-22.pn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image" Target="../media/image-2-16.png"/><Relationship Id="rId17" Type="http://schemas.openxmlformats.org/officeDocument/2006/relationships/image" Target="../media/image-2-17.png"/><Relationship Id="rId18" Type="http://schemas.openxmlformats.org/officeDocument/2006/relationships/image" Target="../media/image-2-18.png"/><Relationship Id="rId19" Type="http://schemas.openxmlformats.org/officeDocument/2006/relationships/image" Target="../media/image-2-1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jpeg"/><Relationship Id="rId17" Type="http://schemas.openxmlformats.org/officeDocument/2006/relationships/image" Target="../media/image-3-17.jpeg"/><Relationship Id="rId18" Type="http://schemas.openxmlformats.org/officeDocument/2006/relationships/image" Target="../media/image-3-18.jpeg"/><Relationship Id="rId19" Type="http://schemas.openxmlformats.org/officeDocument/2006/relationships/image" Target="../media/image-3-19.jpeg"/><Relationship Id="rId20" Type="http://schemas.openxmlformats.org/officeDocument/2006/relationships/image" Target="../media/image-3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jpe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png"/><Relationship Id="rId19" Type="http://schemas.openxmlformats.org/officeDocument/2006/relationships/image" Target="../media/image-4-1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jpe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image" Target="../media/image-6-17.png"/><Relationship Id="rId18" Type="http://schemas.openxmlformats.org/officeDocument/2006/relationships/image" Target="../media/image-6-18.png"/><Relationship Id="rId19" Type="http://schemas.openxmlformats.org/officeDocument/2006/relationships/image" Target="../media/image-6-19.png"/><Relationship Id="rId20" Type="http://schemas.openxmlformats.org/officeDocument/2006/relationships/image" Target="../media/image-6-20.png"/><Relationship Id="rId21" Type="http://schemas.openxmlformats.org/officeDocument/2006/relationships/image" Target="../media/image-6-21.png"/><Relationship Id="rId22" Type="http://schemas.openxmlformats.org/officeDocument/2006/relationships/image" Target="../media/image-6-22.png"/><Relationship Id="rId23" Type="http://schemas.openxmlformats.org/officeDocument/2006/relationships/image" Target="../media/image-6-23.png"/><Relationship Id="rId24" Type="http://schemas.openxmlformats.org/officeDocument/2006/relationships/image" Target="../media/image-6-24.jpeg"/><Relationship Id="rId25" Type="http://schemas.openxmlformats.org/officeDocument/2006/relationships/image" Target="../media/image-6-25.png"/><Relationship Id="rId26" Type="http://schemas.openxmlformats.org/officeDocument/2006/relationships/slideLayout" Target="../slideLayouts/slideLayout1.xml"/><Relationship Id="rId2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image" Target="../media/image-7-21.png"/><Relationship Id="rId22" Type="http://schemas.openxmlformats.org/officeDocument/2006/relationships/image" Target="../media/image-7-22.png"/><Relationship Id="rId23" Type="http://schemas.openxmlformats.org/officeDocument/2006/relationships/image" Target="../media/image-7-23.png"/><Relationship Id="rId24" Type="http://schemas.openxmlformats.org/officeDocument/2006/relationships/image" Target="../media/image-7-24.png"/><Relationship Id="rId25" Type="http://schemas.openxmlformats.org/officeDocument/2006/relationships/image" Target="../media/image-7-25.png"/><Relationship Id="rId26" Type="http://schemas.openxmlformats.org/officeDocument/2006/relationships/image" Target="../media/image-7-26.png"/><Relationship Id="rId27" Type="http://schemas.openxmlformats.org/officeDocument/2006/relationships/image" Target="../media/image-7-27.png"/><Relationship Id="rId28" Type="http://schemas.openxmlformats.org/officeDocument/2006/relationships/image" Target="../media/image-7-28.png"/><Relationship Id="rId29" Type="http://schemas.openxmlformats.org/officeDocument/2006/relationships/slideLayout" Target="../slideLayouts/slideLayout1.xml"/><Relationship Id="rId3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jpe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113" y="2138363"/>
            <a:ext cx="4981575" cy="2767459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213" y="2176463"/>
            <a:ext cx="4981575" cy="273367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038" y="5519738"/>
            <a:ext cx="342900" cy="381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088" y="5519738"/>
            <a:ext cx="390525" cy="381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6538" y="5519738"/>
            <a:ext cx="342900" cy="381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4762" y="5519738"/>
            <a:ext cx="428625" cy="381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2889885" y="652463"/>
            <a:ext cx="641223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4500"/>
              </a:lnSpc>
              <a:buNone/>
            </a:pPr>
            <a:r>
              <a:rPr lang="en-US" sz="3158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Raspberry Pi + ESP32 Robot</a:t>
            </a:r>
            <a:endParaRPr lang="en-US" sz="3158" dirty="0"/>
          </a:p>
        </p:txBody>
      </p:sp>
      <p:sp>
        <p:nvSpPr>
          <p:cNvPr id="12" name="Text 1"/>
          <p:cNvSpPr/>
          <p:nvPr/>
        </p:nvSpPr>
        <p:spPr>
          <a:xfrm>
            <a:off x="2905601" y="1376363"/>
            <a:ext cx="638079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04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</a:t>
            </a:r>
            <a:pPr algn="ctr" indent="0" marL="0">
              <a:lnSpc>
                <a:spcPts val="2700"/>
              </a:lnSpc>
              <a:buNone/>
            </a:pPr>
            <a:r>
              <a:rPr lang="en-US" sz="2040" dirty="0">
                <a:solidFill>
                  <a:srgbClr val="000000">
                    <a:alpha val="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Live Video Streaming</a:t>
            </a:r>
            <a:pPr algn="ctr" indent="0" marL="0">
              <a:lnSpc>
                <a:spcPts val="2700"/>
              </a:lnSpc>
              <a:buNone/>
            </a:pPr>
            <a:r>
              <a:rPr lang="en-US" sz="204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&amp;</a:t>
            </a:r>
            <a:pPr algn="ctr" indent="0" marL="0">
              <a:lnSpc>
                <a:spcPts val="2700"/>
              </a:lnSpc>
              <a:buNone/>
            </a:pPr>
            <a:r>
              <a:rPr lang="en-US" sz="2040" dirty="0">
                <a:solidFill>
                  <a:srgbClr val="000000">
                    <a:alpha val="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AI-based Control</a:t>
            </a:r>
            <a:endParaRPr lang="en-US" sz="2040" dirty="0"/>
          </a:p>
        </p:txBody>
      </p:sp>
      <p:sp>
        <p:nvSpPr>
          <p:cNvPr id="13" name="Text 2"/>
          <p:cNvSpPr/>
          <p:nvPr/>
        </p:nvSpPr>
        <p:spPr>
          <a:xfrm>
            <a:off x="4057650" y="5976938"/>
            <a:ext cx="4924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ESP32</a:t>
            </a:r>
            <a:endParaRPr lang="en-US" sz="1120" dirty="0"/>
          </a:p>
        </p:txBody>
      </p:sp>
      <p:sp>
        <p:nvSpPr>
          <p:cNvPr id="14" name="Text 3"/>
          <p:cNvSpPr/>
          <p:nvPr/>
        </p:nvSpPr>
        <p:spPr>
          <a:xfrm>
            <a:off x="4962525" y="5976938"/>
            <a:ext cx="111061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Live Streaming</a:t>
            </a:r>
            <a:endParaRPr lang="en-US" sz="1120" dirty="0"/>
          </a:p>
        </p:txBody>
      </p:sp>
      <p:sp>
        <p:nvSpPr>
          <p:cNvPr id="15" name="Text 4"/>
          <p:cNvSpPr/>
          <p:nvPr/>
        </p:nvSpPr>
        <p:spPr>
          <a:xfrm>
            <a:off x="6429375" y="5976938"/>
            <a:ext cx="72294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Control</a:t>
            </a:r>
            <a:endParaRPr lang="en-US" sz="1120" dirty="0"/>
          </a:p>
        </p:txBody>
      </p:sp>
      <p:sp>
        <p:nvSpPr>
          <p:cNvPr id="16" name="Text 5"/>
          <p:cNvSpPr/>
          <p:nvPr/>
        </p:nvSpPr>
        <p:spPr>
          <a:xfrm>
            <a:off x="7543800" y="5976938"/>
            <a:ext cx="6496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Robotics</a:t>
            </a:r>
            <a:endParaRPr lang="en-US" sz="1120" dirty="0"/>
          </a:p>
        </p:txBody>
      </p:sp>
      <p:sp>
        <p:nvSpPr>
          <p:cNvPr id="17" name="Text 6"/>
          <p:cNvSpPr/>
          <p:nvPr/>
        </p:nvSpPr>
        <p:spPr>
          <a:xfrm>
            <a:off x="10953750" y="6400800"/>
            <a:ext cx="942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26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2025-09-19</a:t>
            </a:r>
            <a:endParaRPr lang="en-US" sz="126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47800"/>
            <a:ext cx="12192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209800"/>
            <a:ext cx="2133600" cy="1295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362200"/>
            <a:ext cx="323850" cy="3429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600" y="2209800"/>
            <a:ext cx="2133600" cy="14859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0" y="2457450"/>
            <a:ext cx="285750" cy="3429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0800" y="4381500"/>
            <a:ext cx="2133600" cy="14859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200" y="4629150"/>
            <a:ext cx="285750" cy="342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7600" y="4762500"/>
            <a:ext cx="2133600" cy="11049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0" y="4914900"/>
            <a:ext cx="285750" cy="3429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6800" y="3390900"/>
            <a:ext cx="2438400" cy="1295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29200" y="3543300"/>
            <a:ext cx="285750" cy="3429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72150" y="3695700"/>
            <a:ext cx="647700" cy="685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24550" y="3848100"/>
            <a:ext cx="342900" cy="3810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10275" y="3124200"/>
            <a:ext cx="171450" cy="3048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34375" y="3886200"/>
            <a:ext cx="200025" cy="3048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10275" y="4648200"/>
            <a:ext cx="171450" cy="3048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0" y="3886200"/>
            <a:ext cx="200025" cy="3048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19763" y="3600450"/>
            <a:ext cx="142875" cy="2667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9763" y="4210050"/>
            <a:ext cx="142875" cy="2667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609600" y="990600"/>
            <a:ext cx="120700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3000"/>
              </a:lnSpc>
              <a:buNone/>
            </a:pPr>
            <a:r>
              <a:rPr lang="en-US" sz="242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Workflow</a:t>
            </a:r>
            <a:endParaRPr lang="en-US" sz="2426" dirty="0"/>
          </a:p>
        </p:txBody>
      </p:sp>
      <p:sp>
        <p:nvSpPr>
          <p:cNvPr id="25" name="Text 1"/>
          <p:cNvSpPr/>
          <p:nvPr/>
        </p:nvSpPr>
        <p:spPr>
          <a:xfrm>
            <a:off x="609600" y="1714500"/>
            <a:ext cx="12070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Closed-loop operation integrating video streaming, AI-driven decision-making, and real-time motor control.</a:t>
            </a:r>
            <a:endParaRPr lang="en-US" sz="1380" dirty="0"/>
          </a:p>
        </p:txBody>
      </p:sp>
      <p:sp>
        <p:nvSpPr>
          <p:cNvPr id="26" name="Text 2"/>
          <p:cNvSpPr/>
          <p:nvPr/>
        </p:nvSpPr>
        <p:spPr>
          <a:xfrm>
            <a:off x="3181350" y="2400300"/>
            <a:ext cx="14249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Video Streaming</a:t>
            </a:r>
            <a:endParaRPr lang="en-US" sz="1260" dirty="0"/>
          </a:p>
        </p:txBody>
      </p:sp>
      <p:sp>
        <p:nvSpPr>
          <p:cNvPr id="27" name="Text 3"/>
          <p:cNvSpPr/>
          <p:nvPr/>
        </p:nvSpPr>
        <p:spPr>
          <a:xfrm>
            <a:off x="2743200" y="2781300"/>
            <a:ext cx="18288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Raspberry Pi streams live video over Wi-Fi using MJPG-Streamer.</a:t>
            </a:r>
            <a:endParaRPr lang="en-US" sz="980" dirty="0"/>
          </a:p>
        </p:txBody>
      </p:sp>
      <p:sp>
        <p:nvSpPr>
          <p:cNvPr id="28" name="Text 4"/>
          <p:cNvSpPr/>
          <p:nvPr/>
        </p:nvSpPr>
        <p:spPr>
          <a:xfrm>
            <a:off x="8020050" y="2362200"/>
            <a:ext cx="14287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Decision-Making</a:t>
            </a:r>
            <a:endParaRPr lang="en-US" sz="1260" dirty="0"/>
          </a:p>
        </p:txBody>
      </p:sp>
      <p:sp>
        <p:nvSpPr>
          <p:cNvPr id="29" name="Text 5"/>
          <p:cNvSpPr/>
          <p:nvPr/>
        </p:nvSpPr>
        <p:spPr>
          <a:xfrm>
            <a:off x="7620000" y="2971800"/>
            <a:ext cx="18288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Windows PC processes video frames and makes movement decisions.</a:t>
            </a:r>
            <a:endParaRPr lang="en-US" sz="980" dirty="0"/>
          </a:p>
        </p:txBody>
      </p:sp>
      <p:sp>
        <p:nvSpPr>
          <p:cNvPr id="30" name="Text 6"/>
          <p:cNvSpPr/>
          <p:nvPr/>
        </p:nvSpPr>
        <p:spPr>
          <a:xfrm>
            <a:off x="3143250" y="4533900"/>
            <a:ext cx="14287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Command Transmission</a:t>
            </a:r>
            <a:endParaRPr lang="en-US" sz="1260" dirty="0"/>
          </a:p>
        </p:txBody>
      </p:sp>
      <p:sp>
        <p:nvSpPr>
          <p:cNvPr id="31" name="Text 7"/>
          <p:cNvSpPr/>
          <p:nvPr/>
        </p:nvSpPr>
        <p:spPr>
          <a:xfrm>
            <a:off x="2743200" y="5143500"/>
            <a:ext cx="18288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PC sends HTTP POST requests with movement commands to Raspberry Pi.</a:t>
            </a:r>
            <a:endParaRPr lang="en-US" sz="980" dirty="0"/>
          </a:p>
        </p:txBody>
      </p:sp>
      <p:sp>
        <p:nvSpPr>
          <p:cNvPr id="32" name="Text 8"/>
          <p:cNvSpPr/>
          <p:nvPr/>
        </p:nvSpPr>
        <p:spPr>
          <a:xfrm>
            <a:off x="8020050" y="4953000"/>
            <a:ext cx="148780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UART Forwarding</a:t>
            </a:r>
            <a:endParaRPr lang="en-US" sz="1260" dirty="0"/>
          </a:p>
        </p:txBody>
      </p:sp>
      <p:sp>
        <p:nvSpPr>
          <p:cNvPr id="33" name="Text 9"/>
          <p:cNvSpPr/>
          <p:nvPr/>
        </p:nvSpPr>
        <p:spPr>
          <a:xfrm>
            <a:off x="7620000" y="5334000"/>
            <a:ext cx="1828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Raspberry Pi forwards commands via UART to ESP32.</a:t>
            </a:r>
            <a:endParaRPr lang="en-US" sz="980" dirty="0"/>
          </a:p>
        </p:txBody>
      </p:sp>
      <p:sp>
        <p:nvSpPr>
          <p:cNvPr id="34" name="Text 10"/>
          <p:cNvSpPr/>
          <p:nvPr/>
        </p:nvSpPr>
        <p:spPr>
          <a:xfrm>
            <a:off x="5429250" y="3581400"/>
            <a:ext cx="1676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Obstacle Avoidance</a:t>
            </a:r>
            <a:endParaRPr lang="en-US" sz="1260" dirty="0"/>
          </a:p>
        </p:txBody>
      </p:sp>
      <p:sp>
        <p:nvSpPr>
          <p:cNvPr id="35" name="Text 11"/>
          <p:cNvSpPr/>
          <p:nvPr/>
        </p:nvSpPr>
        <p:spPr>
          <a:xfrm>
            <a:off x="5029200" y="3962400"/>
            <a:ext cx="21336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ESP32 monitors surroundings with ultrasonic sensor and autonomously avoids obstacles.</a:t>
            </a:r>
            <a:endParaRPr lang="en-US" sz="980" dirty="0"/>
          </a:p>
        </p:txBody>
      </p:sp>
      <p:sp>
        <p:nvSpPr>
          <p:cNvPr id="36" name="Text 12"/>
          <p:cNvSpPr/>
          <p:nvPr/>
        </p:nvSpPr>
        <p:spPr>
          <a:xfrm>
            <a:off x="60960" y="6019800"/>
            <a:ext cx="120700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20" i="1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* System continuously loops, enabling dynamic and intelligent robot navigation</a:t>
            </a:r>
            <a:endParaRPr lang="en-US" sz="112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47800"/>
            <a:ext cx="12192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714500"/>
            <a:ext cx="419100" cy="342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1752600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209800"/>
            <a:ext cx="5257800" cy="914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24003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276600"/>
            <a:ext cx="5257800" cy="914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3467100"/>
            <a:ext cx="13335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4343400"/>
            <a:ext cx="5257800" cy="914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45339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5410200"/>
            <a:ext cx="5257800" cy="914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56007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1714500"/>
            <a:ext cx="5486400" cy="46101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24600" y="1714500"/>
            <a:ext cx="419100" cy="3429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38900" y="1752600"/>
            <a:ext cx="190500" cy="2667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24600" y="2209800"/>
            <a:ext cx="5257800" cy="914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0" y="2400300"/>
            <a:ext cx="17145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24600" y="3276600"/>
            <a:ext cx="5257800" cy="914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77000" y="3467100"/>
            <a:ext cx="17145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24600" y="4343400"/>
            <a:ext cx="5257800" cy="914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77000" y="4533900"/>
            <a:ext cx="190500" cy="152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24600" y="5410200"/>
            <a:ext cx="5257800" cy="9144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77000" y="5600700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6324600"/>
            <a:ext cx="12192000" cy="6096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609600" y="990600"/>
            <a:ext cx="120700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3000"/>
              </a:lnSpc>
              <a:buNone/>
            </a:pPr>
            <a:r>
              <a:rPr lang="en-US" sz="242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Benefits &amp; Extensions</a:t>
            </a:r>
            <a:endParaRPr lang="en-US" sz="2426" dirty="0"/>
          </a:p>
        </p:txBody>
      </p:sp>
      <p:sp>
        <p:nvSpPr>
          <p:cNvPr id="28" name="Text 1"/>
          <p:cNvSpPr/>
          <p:nvPr/>
        </p:nvSpPr>
        <p:spPr>
          <a:xfrm>
            <a:off x="1143000" y="1733550"/>
            <a:ext cx="181260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Benefits</a:t>
            </a:r>
            <a:endParaRPr lang="en-US" sz="1646" dirty="0"/>
          </a:p>
        </p:txBody>
      </p:sp>
      <p:sp>
        <p:nvSpPr>
          <p:cNvPr id="29" name="Text 2"/>
          <p:cNvSpPr/>
          <p:nvPr/>
        </p:nvSpPr>
        <p:spPr>
          <a:xfrm>
            <a:off x="1028700" y="2362200"/>
            <a:ext cx="51549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 Division of Labor</a:t>
            </a:r>
            <a:endParaRPr lang="en-US" sz="1120" dirty="0"/>
          </a:p>
        </p:txBody>
      </p:sp>
      <p:sp>
        <p:nvSpPr>
          <p:cNvPr id="30" name="Text 3"/>
          <p:cNvSpPr/>
          <p:nvPr/>
        </p:nvSpPr>
        <p:spPr>
          <a:xfrm>
            <a:off x="1028700" y="2590800"/>
            <a:ext cx="4686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Raspberry Pi handles high-level tasks while ESP32 manages low-level, time-critical operations.</a:t>
            </a:r>
            <a:endParaRPr lang="en-US" sz="980" dirty="0"/>
          </a:p>
        </p:txBody>
      </p:sp>
      <p:sp>
        <p:nvSpPr>
          <p:cNvPr id="31" name="Text 4"/>
          <p:cNvSpPr/>
          <p:nvPr/>
        </p:nvSpPr>
        <p:spPr>
          <a:xfrm>
            <a:off x="1009650" y="3429000"/>
            <a:ext cx="517588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Scalability</a:t>
            </a:r>
            <a:endParaRPr lang="en-US" sz="1120" dirty="0"/>
          </a:p>
        </p:txBody>
      </p:sp>
      <p:sp>
        <p:nvSpPr>
          <p:cNvPr id="32" name="Text 5"/>
          <p:cNvSpPr/>
          <p:nvPr/>
        </p:nvSpPr>
        <p:spPr>
          <a:xfrm>
            <a:off x="1009650" y="3657600"/>
            <a:ext cx="4705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Modular design allows easy expansion with additional sensors, cameras, or AI features.</a:t>
            </a:r>
            <a:endParaRPr lang="en-US" sz="980" dirty="0"/>
          </a:p>
        </p:txBody>
      </p:sp>
      <p:sp>
        <p:nvSpPr>
          <p:cNvPr id="33" name="Text 6"/>
          <p:cNvSpPr/>
          <p:nvPr/>
        </p:nvSpPr>
        <p:spPr>
          <a:xfrm>
            <a:off x="1028700" y="4495800"/>
            <a:ext cx="51549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Cost-Effectiveness</a:t>
            </a:r>
            <a:endParaRPr lang="en-US" sz="1120" dirty="0"/>
          </a:p>
        </p:txBody>
      </p:sp>
      <p:sp>
        <p:nvSpPr>
          <p:cNvPr id="34" name="Text 7"/>
          <p:cNvSpPr/>
          <p:nvPr/>
        </p:nvSpPr>
        <p:spPr>
          <a:xfrm>
            <a:off x="1028700" y="4724400"/>
            <a:ext cx="4686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Affordable hardware provides accessible entry into robotics and AI for education and hobbyists.</a:t>
            </a:r>
            <a:endParaRPr lang="en-US" sz="980" dirty="0"/>
          </a:p>
        </p:txBody>
      </p:sp>
      <p:sp>
        <p:nvSpPr>
          <p:cNvPr id="35" name="Text 8"/>
          <p:cNvSpPr/>
          <p:nvPr/>
        </p:nvSpPr>
        <p:spPr>
          <a:xfrm>
            <a:off x="1028700" y="5562600"/>
            <a:ext cx="51549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Robustness</a:t>
            </a:r>
            <a:endParaRPr lang="en-US" sz="1120" dirty="0"/>
          </a:p>
        </p:txBody>
      </p:sp>
      <p:sp>
        <p:nvSpPr>
          <p:cNvPr id="36" name="Text 9"/>
          <p:cNvSpPr/>
          <p:nvPr/>
        </p:nvSpPr>
        <p:spPr>
          <a:xfrm>
            <a:off x="1028700" y="5791200"/>
            <a:ext cx="4686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ESP32's independent obstacle avoidance provides safety even if AI or Raspberry Pi communication fails.</a:t>
            </a:r>
            <a:endParaRPr lang="en-US" sz="980" dirty="0"/>
          </a:p>
        </p:txBody>
      </p:sp>
      <p:sp>
        <p:nvSpPr>
          <p:cNvPr id="37" name="Text 10"/>
          <p:cNvSpPr/>
          <p:nvPr/>
        </p:nvSpPr>
        <p:spPr>
          <a:xfrm>
            <a:off x="6858000" y="1733550"/>
            <a:ext cx="20116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Future Extensions</a:t>
            </a:r>
            <a:endParaRPr lang="en-US" sz="1646" dirty="0"/>
          </a:p>
        </p:txBody>
      </p:sp>
      <p:sp>
        <p:nvSpPr>
          <p:cNvPr id="38" name="Text 11"/>
          <p:cNvSpPr/>
          <p:nvPr/>
        </p:nvSpPr>
        <p:spPr>
          <a:xfrm>
            <a:off x="6762750" y="2362200"/>
            <a:ext cx="5133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H.264 Streaming</a:t>
            </a:r>
            <a:endParaRPr lang="en-US" sz="1120" dirty="0"/>
          </a:p>
        </p:txBody>
      </p:sp>
      <p:sp>
        <p:nvSpPr>
          <p:cNvPr id="39" name="Text 12"/>
          <p:cNvSpPr/>
          <p:nvPr/>
        </p:nvSpPr>
        <p:spPr>
          <a:xfrm>
            <a:off x="6762750" y="2590800"/>
            <a:ext cx="4667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Transition from MJPG to H.264 for improved compression, reduced bandwidth, and higher quality video.</a:t>
            </a:r>
            <a:endParaRPr lang="en-US" sz="980" dirty="0"/>
          </a:p>
        </p:txBody>
      </p:sp>
      <p:sp>
        <p:nvSpPr>
          <p:cNvPr id="40" name="Text 13"/>
          <p:cNvSpPr/>
          <p:nvPr/>
        </p:nvSpPr>
        <p:spPr>
          <a:xfrm>
            <a:off x="6762750" y="3429000"/>
            <a:ext cx="5133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ROS Integration</a:t>
            </a:r>
            <a:endParaRPr lang="en-US" sz="1120" dirty="0"/>
          </a:p>
        </p:txBody>
      </p:sp>
      <p:sp>
        <p:nvSpPr>
          <p:cNvPr id="41" name="Text 14"/>
          <p:cNvSpPr/>
          <p:nvPr/>
        </p:nvSpPr>
        <p:spPr>
          <a:xfrm>
            <a:off x="6762750" y="3657600"/>
            <a:ext cx="4667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Robot Operating System for sophisticated navigation, task planning, and sensor fusion.</a:t>
            </a:r>
            <a:endParaRPr lang="en-US" sz="980" dirty="0"/>
          </a:p>
        </p:txBody>
      </p:sp>
      <p:sp>
        <p:nvSpPr>
          <p:cNvPr id="42" name="Text 15"/>
          <p:cNvSpPr/>
          <p:nvPr/>
        </p:nvSpPr>
        <p:spPr>
          <a:xfrm>
            <a:off x="6781800" y="4495800"/>
            <a:ext cx="51130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Cloud AI</a:t>
            </a:r>
            <a:endParaRPr lang="en-US" sz="1120" dirty="0"/>
          </a:p>
        </p:txBody>
      </p:sp>
      <p:sp>
        <p:nvSpPr>
          <p:cNvPr id="43" name="Text 16"/>
          <p:cNvSpPr/>
          <p:nvPr/>
        </p:nvSpPr>
        <p:spPr>
          <a:xfrm>
            <a:off x="6781800" y="4724400"/>
            <a:ext cx="4648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 AI model to cloud for greater computational resources, enabling more advanced algorithms.</a:t>
            </a:r>
            <a:endParaRPr lang="en-US" sz="980" dirty="0"/>
          </a:p>
        </p:txBody>
      </p:sp>
      <p:sp>
        <p:nvSpPr>
          <p:cNvPr id="44" name="Text 17"/>
          <p:cNvSpPr/>
          <p:nvPr/>
        </p:nvSpPr>
        <p:spPr>
          <a:xfrm>
            <a:off x="6743700" y="5562600"/>
            <a:ext cx="51549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Additional Sensors</a:t>
            </a:r>
            <a:endParaRPr lang="en-US" sz="1120" dirty="0"/>
          </a:p>
        </p:txBody>
      </p:sp>
      <p:sp>
        <p:nvSpPr>
          <p:cNvPr id="45" name="Text 18"/>
          <p:cNvSpPr/>
          <p:nvPr/>
        </p:nvSpPr>
        <p:spPr>
          <a:xfrm>
            <a:off x="6743700" y="5791200"/>
            <a:ext cx="4686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LiDAR, depth cameras, or IMUs for richer environmental understanding and enhanced autonomy.</a:t>
            </a:r>
            <a:endParaRPr lang="en-US" sz="98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3152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47800"/>
            <a:ext cx="12192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247900"/>
            <a:ext cx="5181600" cy="2209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1242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4290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7338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40386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724400"/>
            <a:ext cx="5181600" cy="1828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2247900"/>
            <a:ext cx="2514600" cy="1066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3200" y="2400300"/>
            <a:ext cx="285750" cy="3048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67800" y="2247900"/>
            <a:ext cx="2514600" cy="1066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0200" y="240030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3467100"/>
            <a:ext cx="2514600" cy="1066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53200" y="3619500"/>
            <a:ext cx="285750" cy="3048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67800" y="3467100"/>
            <a:ext cx="2514600" cy="10668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20200" y="3619500"/>
            <a:ext cx="228600" cy="3048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800" y="4762500"/>
            <a:ext cx="5181600" cy="19431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29400" y="57531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29400" y="60198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29400" y="62865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6705600"/>
            <a:ext cx="12192000" cy="6096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609600" y="990600"/>
            <a:ext cx="120700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3000"/>
              </a:lnSpc>
              <a:buNone/>
            </a:pPr>
            <a:r>
              <a:rPr lang="en-US" sz="242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</a:t>
            </a:r>
            <a:endParaRPr lang="en-US" sz="2426" dirty="0"/>
          </a:p>
        </p:txBody>
      </p:sp>
      <p:sp>
        <p:nvSpPr>
          <p:cNvPr id="25" name="Text 1"/>
          <p:cNvSpPr/>
          <p:nvPr/>
        </p:nvSpPr>
        <p:spPr>
          <a:xfrm>
            <a:off x="609600" y="1714500"/>
            <a:ext cx="569976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Achievements</a:t>
            </a:r>
            <a:endParaRPr lang="en-US" sz="1646" dirty="0"/>
          </a:p>
        </p:txBody>
      </p:sp>
      <p:sp>
        <p:nvSpPr>
          <p:cNvPr id="26" name="Text 2"/>
          <p:cNvSpPr/>
          <p:nvPr/>
        </p:nvSpPr>
        <p:spPr>
          <a:xfrm>
            <a:off x="838200" y="2476500"/>
            <a:ext cx="4724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successfully demonstrates an</a:t>
            </a:r>
            <a:pPr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0D948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affordable and integrated robotics platform</a:t>
            </a:r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effectively combining:</a:t>
            </a:r>
            <a:endParaRPr lang="en-US" sz="1120" dirty="0"/>
          </a:p>
        </p:txBody>
      </p:sp>
      <p:sp>
        <p:nvSpPr>
          <p:cNvPr id="27" name="Text 3"/>
          <p:cNvSpPr/>
          <p:nvPr/>
        </p:nvSpPr>
        <p:spPr>
          <a:xfrm>
            <a:off x="1066800" y="3086100"/>
            <a:ext cx="31013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Live video streaming with MJPG-Streamer</a:t>
            </a:r>
            <a:endParaRPr lang="en-US" sz="1120" dirty="0"/>
          </a:p>
        </p:txBody>
      </p:sp>
      <p:sp>
        <p:nvSpPr>
          <p:cNvPr id="28" name="Text 4"/>
          <p:cNvSpPr/>
          <p:nvPr/>
        </p:nvSpPr>
        <p:spPr>
          <a:xfrm>
            <a:off x="1066800" y="3390900"/>
            <a:ext cx="32689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AI-based decision-making from Windows PC</a:t>
            </a:r>
            <a:endParaRPr lang="en-US" sz="1120" dirty="0"/>
          </a:p>
        </p:txBody>
      </p:sp>
      <p:sp>
        <p:nvSpPr>
          <p:cNvPr id="29" name="Text 5"/>
          <p:cNvSpPr/>
          <p:nvPr/>
        </p:nvSpPr>
        <p:spPr>
          <a:xfrm>
            <a:off x="1066800" y="3695700"/>
            <a:ext cx="2619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motor control with ESP32</a:t>
            </a:r>
            <a:endParaRPr lang="en-US" sz="1120" dirty="0"/>
          </a:p>
        </p:txBody>
      </p:sp>
      <p:sp>
        <p:nvSpPr>
          <p:cNvPr id="30" name="Text 6"/>
          <p:cNvSpPr/>
          <p:nvPr/>
        </p:nvSpPr>
        <p:spPr>
          <a:xfrm>
            <a:off x="1066800" y="4000500"/>
            <a:ext cx="332136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Autonomous obstacle avoidance capabilities</a:t>
            </a:r>
            <a:endParaRPr lang="en-US" sz="1120" dirty="0"/>
          </a:p>
        </p:txBody>
      </p:sp>
      <p:sp>
        <p:nvSpPr>
          <p:cNvPr id="31" name="Text 7"/>
          <p:cNvSpPr/>
          <p:nvPr/>
        </p:nvSpPr>
        <p:spPr>
          <a:xfrm>
            <a:off x="6400800" y="1714500"/>
            <a:ext cx="569976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Core Principles Demonstrated</a:t>
            </a:r>
            <a:endParaRPr lang="en-US" sz="1646" dirty="0"/>
          </a:p>
        </p:txBody>
      </p:sp>
      <p:sp>
        <p:nvSpPr>
          <p:cNvPr id="32" name="Text 8"/>
          <p:cNvSpPr/>
          <p:nvPr/>
        </p:nvSpPr>
        <p:spPr>
          <a:xfrm>
            <a:off x="6953250" y="2419350"/>
            <a:ext cx="30384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IoT</a:t>
            </a:r>
            <a:endParaRPr lang="en-US" sz="1380" dirty="0"/>
          </a:p>
        </p:txBody>
      </p:sp>
      <p:sp>
        <p:nvSpPr>
          <p:cNvPr id="33" name="Text 9"/>
          <p:cNvSpPr/>
          <p:nvPr/>
        </p:nvSpPr>
        <p:spPr>
          <a:xfrm>
            <a:off x="6553200" y="2781300"/>
            <a:ext cx="2209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Connected device ecosystem with Raspberry Pi as an edge gateway</a:t>
            </a:r>
            <a:endParaRPr lang="en-US" sz="980" dirty="0"/>
          </a:p>
        </p:txBody>
      </p:sp>
      <p:sp>
        <p:nvSpPr>
          <p:cNvPr id="34" name="Text 10"/>
          <p:cNvSpPr/>
          <p:nvPr/>
        </p:nvSpPr>
        <p:spPr>
          <a:xfrm>
            <a:off x="9563100" y="2419350"/>
            <a:ext cx="152971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Edge Computing</a:t>
            </a:r>
            <a:endParaRPr lang="en-US" sz="1380" dirty="0"/>
          </a:p>
        </p:txBody>
      </p:sp>
      <p:sp>
        <p:nvSpPr>
          <p:cNvPr id="35" name="Text 11"/>
          <p:cNvSpPr/>
          <p:nvPr/>
        </p:nvSpPr>
        <p:spPr>
          <a:xfrm>
            <a:off x="9220200" y="2781300"/>
            <a:ext cx="2209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processing at the network edge with Raspberry Pi and ESP32</a:t>
            </a:r>
            <a:endParaRPr lang="en-US" sz="980" dirty="0"/>
          </a:p>
        </p:txBody>
      </p:sp>
      <p:sp>
        <p:nvSpPr>
          <p:cNvPr id="36" name="Text 12"/>
          <p:cNvSpPr/>
          <p:nvPr/>
        </p:nvSpPr>
        <p:spPr>
          <a:xfrm>
            <a:off x="6953250" y="3638550"/>
            <a:ext cx="15506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Robotics Control</a:t>
            </a:r>
            <a:endParaRPr lang="en-US" sz="1380" dirty="0"/>
          </a:p>
        </p:txBody>
      </p:sp>
      <p:sp>
        <p:nvSpPr>
          <p:cNvPr id="37" name="Text 13"/>
          <p:cNvSpPr/>
          <p:nvPr/>
        </p:nvSpPr>
        <p:spPr>
          <a:xfrm>
            <a:off x="6553200" y="4000500"/>
            <a:ext cx="2209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Hierarchical control system with PC, Raspberry Pi, and ESP32</a:t>
            </a:r>
            <a:endParaRPr lang="en-US" sz="980" dirty="0"/>
          </a:p>
        </p:txBody>
      </p:sp>
      <p:sp>
        <p:nvSpPr>
          <p:cNvPr id="38" name="Text 14"/>
          <p:cNvSpPr/>
          <p:nvPr/>
        </p:nvSpPr>
        <p:spPr>
          <a:xfrm>
            <a:off x="9563100" y="3638550"/>
            <a:ext cx="102679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Integration</a:t>
            </a:r>
            <a:endParaRPr lang="en-US" sz="1380" dirty="0"/>
          </a:p>
        </p:txBody>
      </p:sp>
      <p:sp>
        <p:nvSpPr>
          <p:cNvPr id="39" name="Text 15"/>
          <p:cNvSpPr/>
          <p:nvPr/>
        </p:nvSpPr>
        <p:spPr>
          <a:xfrm>
            <a:off x="9220200" y="4000500"/>
            <a:ext cx="2209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Modular architecture for easy expansion and future development</a:t>
            </a:r>
            <a:endParaRPr lang="en-US" sz="980" dirty="0"/>
          </a:p>
        </p:txBody>
      </p:sp>
      <p:sp>
        <p:nvSpPr>
          <p:cNvPr id="40" name="Text 16"/>
          <p:cNvSpPr/>
          <p:nvPr/>
        </p:nvSpPr>
        <p:spPr>
          <a:xfrm>
            <a:off x="6629400" y="4991100"/>
            <a:ext cx="51968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Next Steps</a:t>
            </a:r>
            <a:endParaRPr lang="en-US" sz="1380" dirty="0"/>
          </a:p>
        </p:txBody>
      </p:sp>
      <p:sp>
        <p:nvSpPr>
          <p:cNvPr id="41" name="Text 17"/>
          <p:cNvSpPr/>
          <p:nvPr/>
        </p:nvSpPr>
        <p:spPr>
          <a:xfrm>
            <a:off x="6629400" y="5372100"/>
            <a:ext cx="51968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provides a robust foundation for further experimentation:</a:t>
            </a:r>
            <a:endParaRPr lang="en-US" sz="1120" dirty="0"/>
          </a:p>
        </p:txBody>
      </p:sp>
      <p:sp>
        <p:nvSpPr>
          <p:cNvPr id="42" name="Text 18"/>
          <p:cNvSpPr/>
          <p:nvPr/>
        </p:nvSpPr>
        <p:spPr>
          <a:xfrm>
            <a:off x="6858000" y="5715000"/>
            <a:ext cx="22631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 with H.264 streaming</a:t>
            </a:r>
            <a:endParaRPr lang="en-US" sz="1120" dirty="0"/>
          </a:p>
        </p:txBody>
      </p:sp>
      <p:sp>
        <p:nvSpPr>
          <p:cNvPr id="43" name="Text 19"/>
          <p:cNvSpPr/>
          <p:nvPr/>
        </p:nvSpPr>
        <p:spPr>
          <a:xfrm>
            <a:off x="6858000" y="5981700"/>
            <a:ext cx="245173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with ROS for navigation</a:t>
            </a:r>
            <a:endParaRPr lang="en-US" sz="1120" dirty="0"/>
          </a:p>
        </p:txBody>
      </p:sp>
      <p:sp>
        <p:nvSpPr>
          <p:cNvPr id="44" name="Text 20"/>
          <p:cNvSpPr/>
          <p:nvPr/>
        </p:nvSpPr>
        <p:spPr>
          <a:xfrm>
            <a:off x="6858000" y="6248400"/>
            <a:ext cx="210597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 AI to cloud platforms</a:t>
            </a:r>
            <a:endParaRPr lang="en-US" sz="112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3533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47800"/>
            <a:ext cx="12192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305050"/>
            <a:ext cx="2743200" cy="2209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533650"/>
            <a:ext cx="390525" cy="381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095625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400" y="2305050"/>
            <a:ext cx="2743200" cy="2209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0" y="2533650"/>
            <a:ext cx="342900" cy="381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0" y="3095625"/>
            <a:ext cx="1905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9600" y="2305050"/>
            <a:ext cx="2743200" cy="2209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8200" y="2533650"/>
            <a:ext cx="428625" cy="381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8200" y="3095625"/>
            <a:ext cx="1905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9200" y="4972050"/>
            <a:ext cx="1143000" cy="685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71600" y="5048250"/>
            <a:ext cx="257175" cy="304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62550" y="4972050"/>
            <a:ext cx="1371600" cy="6858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4950" y="5048250"/>
            <a:ext cx="228600" cy="3048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34500" y="4972050"/>
            <a:ext cx="1638300" cy="6858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86900" y="5048250"/>
            <a:ext cx="228600" cy="3048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6743700"/>
            <a:ext cx="12192000" cy="6096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609600" y="990600"/>
            <a:ext cx="120700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3000"/>
              </a:lnSpc>
              <a:buNone/>
            </a:pPr>
            <a:r>
              <a:rPr lang="en-US" sz="242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Overview</a:t>
            </a:r>
            <a:endParaRPr lang="en-US" sz="2426" dirty="0"/>
          </a:p>
        </p:txBody>
      </p:sp>
      <p:sp>
        <p:nvSpPr>
          <p:cNvPr id="22" name="Text 1"/>
          <p:cNvSpPr/>
          <p:nvPr/>
        </p:nvSpPr>
        <p:spPr>
          <a:xfrm>
            <a:off x="609600" y="1714500"/>
            <a:ext cx="12070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Three-component architecture with specialized roles and interconnected communication methods.</a:t>
            </a:r>
            <a:endParaRPr lang="en-US" sz="1380" dirty="0"/>
          </a:p>
        </p:txBody>
      </p:sp>
      <p:sp>
        <p:nvSpPr>
          <p:cNvPr id="23" name="Text 2"/>
          <p:cNvSpPr/>
          <p:nvPr/>
        </p:nvSpPr>
        <p:spPr>
          <a:xfrm>
            <a:off x="1990725" y="2571750"/>
            <a:ext cx="141446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Windows PC</a:t>
            </a:r>
            <a:endParaRPr lang="en-US" sz="1646" dirty="0"/>
          </a:p>
        </p:txBody>
      </p:sp>
      <p:sp>
        <p:nvSpPr>
          <p:cNvPr id="24" name="Text 3"/>
          <p:cNvSpPr/>
          <p:nvPr/>
        </p:nvSpPr>
        <p:spPr>
          <a:xfrm>
            <a:off x="1676400" y="3067050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Decision-Making</a:t>
            </a:r>
            <a:endParaRPr lang="en-US" sz="1120" dirty="0"/>
          </a:p>
        </p:txBody>
      </p:sp>
      <p:sp>
        <p:nvSpPr>
          <p:cNvPr id="25" name="Text 4"/>
          <p:cNvSpPr/>
          <p:nvPr/>
        </p:nvSpPr>
        <p:spPr>
          <a:xfrm>
            <a:off x="1447800" y="3371850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Runs AI model</a:t>
            </a:r>
            <a:endParaRPr lang="en-US" sz="1120" dirty="0"/>
          </a:p>
        </p:txBody>
      </p:sp>
      <p:sp>
        <p:nvSpPr>
          <p:cNvPr id="26" name="Text 5"/>
          <p:cNvSpPr/>
          <p:nvPr/>
        </p:nvSpPr>
        <p:spPr>
          <a:xfrm>
            <a:off x="1447800" y="3600450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Processes video streams</a:t>
            </a:r>
            <a:endParaRPr lang="en-US" sz="1120" dirty="0"/>
          </a:p>
        </p:txBody>
      </p:sp>
      <p:sp>
        <p:nvSpPr>
          <p:cNvPr id="27" name="Text 6"/>
          <p:cNvSpPr/>
          <p:nvPr/>
        </p:nvSpPr>
        <p:spPr>
          <a:xfrm>
            <a:off x="1447800" y="3829050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Makes movement decisions</a:t>
            </a:r>
            <a:endParaRPr lang="en-US" sz="1120" dirty="0"/>
          </a:p>
        </p:txBody>
      </p:sp>
      <p:sp>
        <p:nvSpPr>
          <p:cNvPr id="28" name="Text 7"/>
          <p:cNvSpPr/>
          <p:nvPr/>
        </p:nvSpPr>
        <p:spPr>
          <a:xfrm>
            <a:off x="5448300" y="2571750"/>
            <a:ext cx="144589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Raspberry Pi</a:t>
            </a:r>
            <a:endParaRPr lang="en-US" sz="1646" dirty="0"/>
          </a:p>
        </p:txBody>
      </p:sp>
      <p:sp>
        <p:nvSpPr>
          <p:cNvPr id="29" name="Text 8"/>
          <p:cNvSpPr/>
          <p:nvPr/>
        </p:nvSpPr>
        <p:spPr>
          <a:xfrm>
            <a:off x="5219700" y="3067050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Network &amp; Command Relay</a:t>
            </a:r>
            <a:endParaRPr lang="en-US" sz="1120" dirty="0"/>
          </a:p>
        </p:txBody>
      </p:sp>
      <p:sp>
        <p:nvSpPr>
          <p:cNvPr id="30" name="Text 9"/>
          <p:cNvSpPr/>
          <p:nvPr/>
        </p:nvSpPr>
        <p:spPr>
          <a:xfrm>
            <a:off x="4953000" y="3371850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Streams video to PC</a:t>
            </a:r>
            <a:endParaRPr lang="en-US" sz="1120" dirty="0"/>
          </a:p>
        </p:txBody>
      </p:sp>
      <p:sp>
        <p:nvSpPr>
          <p:cNvPr id="31" name="Text 10"/>
          <p:cNvSpPr/>
          <p:nvPr/>
        </p:nvSpPr>
        <p:spPr>
          <a:xfrm>
            <a:off x="4953000" y="3600450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Relays commands to ESP32</a:t>
            </a:r>
            <a:endParaRPr lang="en-US" sz="1120" dirty="0"/>
          </a:p>
        </p:txBody>
      </p:sp>
      <p:sp>
        <p:nvSpPr>
          <p:cNvPr id="32" name="Text 11"/>
          <p:cNvSpPr/>
          <p:nvPr/>
        </p:nvSpPr>
        <p:spPr>
          <a:xfrm>
            <a:off x="4953000" y="3829050"/>
            <a:ext cx="2286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Manages network communications</a:t>
            </a:r>
            <a:endParaRPr lang="en-US" sz="1120" dirty="0"/>
          </a:p>
        </p:txBody>
      </p:sp>
      <p:sp>
        <p:nvSpPr>
          <p:cNvPr id="33" name="Text 12"/>
          <p:cNvSpPr/>
          <p:nvPr/>
        </p:nvSpPr>
        <p:spPr>
          <a:xfrm>
            <a:off x="9039225" y="2571750"/>
            <a:ext cx="7543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ESP32</a:t>
            </a:r>
            <a:endParaRPr lang="en-US" sz="1646" dirty="0"/>
          </a:p>
        </p:txBody>
      </p:sp>
      <p:sp>
        <p:nvSpPr>
          <p:cNvPr id="34" name="Text 13"/>
          <p:cNvSpPr/>
          <p:nvPr/>
        </p:nvSpPr>
        <p:spPr>
          <a:xfrm>
            <a:off x="8724900" y="3067050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Low-Level Hardware Control</a:t>
            </a:r>
            <a:endParaRPr lang="en-US" sz="1120" dirty="0"/>
          </a:p>
        </p:txBody>
      </p:sp>
      <p:sp>
        <p:nvSpPr>
          <p:cNvPr id="35" name="Text 14"/>
          <p:cNvSpPr/>
          <p:nvPr/>
        </p:nvSpPr>
        <p:spPr>
          <a:xfrm>
            <a:off x="8458200" y="3371850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Motor control</a:t>
            </a:r>
            <a:endParaRPr lang="en-US" sz="1120" dirty="0"/>
          </a:p>
        </p:txBody>
      </p:sp>
      <p:sp>
        <p:nvSpPr>
          <p:cNvPr id="36" name="Text 15"/>
          <p:cNvSpPr/>
          <p:nvPr/>
        </p:nvSpPr>
        <p:spPr>
          <a:xfrm>
            <a:off x="8458200" y="3600450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Sensor data acquisition</a:t>
            </a:r>
            <a:endParaRPr lang="en-US" sz="1120" dirty="0"/>
          </a:p>
        </p:txBody>
      </p:sp>
      <p:sp>
        <p:nvSpPr>
          <p:cNvPr id="37" name="Text 16"/>
          <p:cNvSpPr/>
          <p:nvPr/>
        </p:nvSpPr>
        <p:spPr>
          <a:xfrm>
            <a:off x="8458200" y="3829050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obstacle avoidance</a:t>
            </a:r>
            <a:endParaRPr lang="en-US" sz="1120" dirty="0"/>
          </a:p>
        </p:txBody>
      </p:sp>
      <p:sp>
        <p:nvSpPr>
          <p:cNvPr id="38" name="Text 17"/>
          <p:cNvSpPr/>
          <p:nvPr/>
        </p:nvSpPr>
        <p:spPr>
          <a:xfrm>
            <a:off x="1371600" y="5391150"/>
            <a:ext cx="9220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115E5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MJPG Stream</a:t>
            </a:r>
            <a:endParaRPr lang="en-US" sz="980" dirty="0"/>
          </a:p>
        </p:txBody>
      </p:sp>
      <p:sp>
        <p:nvSpPr>
          <p:cNvPr id="39" name="Text 18"/>
          <p:cNvSpPr/>
          <p:nvPr/>
        </p:nvSpPr>
        <p:spPr>
          <a:xfrm>
            <a:off x="5314950" y="5391150"/>
            <a:ext cx="11734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9A3412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HTTP Commands</a:t>
            </a:r>
            <a:endParaRPr lang="en-US" sz="980" dirty="0"/>
          </a:p>
        </p:txBody>
      </p:sp>
      <p:sp>
        <p:nvSpPr>
          <p:cNvPr id="40" name="Text 19"/>
          <p:cNvSpPr/>
          <p:nvPr/>
        </p:nvSpPr>
        <p:spPr>
          <a:xfrm>
            <a:off x="9486900" y="5391150"/>
            <a:ext cx="1466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115E5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UART Communication</a:t>
            </a:r>
            <a:endParaRPr lang="en-US" sz="980" dirty="0"/>
          </a:p>
        </p:txBody>
      </p:sp>
      <p:sp>
        <p:nvSpPr>
          <p:cNvPr id="41" name="Text 20"/>
          <p:cNvSpPr/>
          <p:nvPr/>
        </p:nvSpPr>
        <p:spPr>
          <a:xfrm>
            <a:off x="60960" y="6515100"/>
            <a:ext cx="120700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20" i="1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* Using ESP32 instead of Arduino Nano for enhanced Wi-Fi and Bluetooth capabilities</a:t>
            </a:r>
            <a:endParaRPr lang="en-US" sz="11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47800"/>
            <a:ext cx="12192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209800"/>
            <a:ext cx="3505200" cy="2247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24003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2857500"/>
            <a:ext cx="1905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36195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400" y="2209800"/>
            <a:ext cx="3505200" cy="22479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3900" y="2400300"/>
            <a:ext cx="257175" cy="304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3900" y="2857500"/>
            <a:ext cx="17145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3900" y="3429000"/>
            <a:ext cx="1905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7200" y="2209800"/>
            <a:ext cx="3505200" cy="22479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67700" y="2400300"/>
            <a:ext cx="285750" cy="304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67700" y="28575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67700" y="3429000"/>
            <a:ext cx="11430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6825" y="4686300"/>
            <a:ext cx="1428750" cy="9525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48150" y="4686300"/>
            <a:ext cx="952500" cy="9525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91350" y="4686300"/>
            <a:ext cx="952500" cy="9525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63113" y="4686300"/>
            <a:ext cx="1095375" cy="9525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609600" y="990600"/>
            <a:ext cx="120700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3000"/>
              </a:lnSpc>
              <a:buNone/>
            </a:pPr>
            <a:r>
              <a:rPr lang="en-US" sz="242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Hardware Components</a:t>
            </a:r>
            <a:endParaRPr lang="en-US" sz="2426" dirty="0"/>
          </a:p>
        </p:txBody>
      </p:sp>
      <p:sp>
        <p:nvSpPr>
          <p:cNvPr id="23" name="Text 1"/>
          <p:cNvSpPr/>
          <p:nvPr/>
        </p:nvSpPr>
        <p:spPr>
          <a:xfrm>
            <a:off x="609600" y="1714500"/>
            <a:ext cx="12070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hardware components for the Raspberry Pi + ESP32 robot system</a:t>
            </a:r>
            <a:endParaRPr lang="en-US" sz="1380" dirty="0"/>
          </a:p>
        </p:txBody>
      </p:sp>
      <p:sp>
        <p:nvSpPr>
          <p:cNvPr id="24" name="Text 2"/>
          <p:cNvSpPr/>
          <p:nvPr/>
        </p:nvSpPr>
        <p:spPr>
          <a:xfrm>
            <a:off x="1143000" y="2419350"/>
            <a:ext cx="151923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Core Controllers</a:t>
            </a:r>
            <a:endParaRPr lang="en-US" sz="1380" dirty="0"/>
          </a:p>
        </p:txBody>
      </p:sp>
      <p:sp>
        <p:nvSpPr>
          <p:cNvPr id="25" name="Text 3"/>
          <p:cNvSpPr/>
          <p:nvPr/>
        </p:nvSpPr>
        <p:spPr>
          <a:xfrm>
            <a:off x="1066800" y="2819400"/>
            <a:ext cx="3143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Raspberry Pi 4 (4GB RAM)</a:t>
            </a:r>
            <a:endParaRPr lang="en-US" sz="1120" dirty="0"/>
          </a:p>
        </p:txBody>
      </p:sp>
      <p:sp>
        <p:nvSpPr>
          <p:cNvPr id="26" name="Text 4"/>
          <p:cNvSpPr/>
          <p:nvPr/>
        </p:nvSpPr>
        <p:spPr>
          <a:xfrm>
            <a:off x="1066800" y="3048000"/>
            <a:ext cx="285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High-level processing for video streaming and network</a:t>
            </a:r>
            <a:endParaRPr lang="en-US" sz="980" dirty="0"/>
          </a:p>
        </p:txBody>
      </p:sp>
      <p:sp>
        <p:nvSpPr>
          <p:cNvPr id="27" name="Text 5"/>
          <p:cNvSpPr/>
          <p:nvPr/>
        </p:nvSpPr>
        <p:spPr>
          <a:xfrm>
            <a:off x="1028700" y="3581400"/>
            <a:ext cx="31851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ESP32</a:t>
            </a:r>
            <a:endParaRPr lang="en-US" sz="1120" dirty="0"/>
          </a:p>
        </p:txBody>
      </p:sp>
      <p:sp>
        <p:nvSpPr>
          <p:cNvPr id="28" name="Text 6"/>
          <p:cNvSpPr/>
          <p:nvPr/>
        </p:nvSpPr>
        <p:spPr>
          <a:xfrm>
            <a:off x="1028700" y="3810000"/>
            <a:ext cx="2895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Real-time, low-level control with Wi-Fi/BT capabilities</a:t>
            </a:r>
            <a:endParaRPr lang="en-US" sz="980" dirty="0"/>
          </a:p>
        </p:txBody>
      </p:sp>
      <p:sp>
        <p:nvSpPr>
          <p:cNvPr id="29" name="Text 7"/>
          <p:cNvSpPr/>
          <p:nvPr/>
        </p:nvSpPr>
        <p:spPr>
          <a:xfrm>
            <a:off x="4905375" y="2419350"/>
            <a:ext cx="7543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Sensors</a:t>
            </a:r>
            <a:endParaRPr lang="en-US" sz="1380" dirty="0"/>
          </a:p>
        </p:txBody>
      </p:sp>
      <p:sp>
        <p:nvSpPr>
          <p:cNvPr id="30" name="Text 8"/>
          <p:cNvSpPr/>
          <p:nvPr/>
        </p:nvSpPr>
        <p:spPr>
          <a:xfrm>
            <a:off x="4781550" y="2819400"/>
            <a:ext cx="212693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USB Webcam</a:t>
            </a:r>
            <a:endParaRPr lang="en-US" sz="1120" dirty="0"/>
          </a:p>
        </p:txBody>
      </p:sp>
      <p:sp>
        <p:nvSpPr>
          <p:cNvPr id="31" name="Text 9"/>
          <p:cNvSpPr/>
          <p:nvPr/>
        </p:nvSpPr>
        <p:spPr>
          <a:xfrm>
            <a:off x="4781550" y="3048000"/>
            <a:ext cx="212693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Captures live video for streaming</a:t>
            </a:r>
            <a:endParaRPr lang="en-US" sz="980" dirty="0"/>
          </a:p>
        </p:txBody>
      </p:sp>
      <p:sp>
        <p:nvSpPr>
          <p:cNvPr id="32" name="Text 10"/>
          <p:cNvSpPr/>
          <p:nvPr/>
        </p:nvSpPr>
        <p:spPr>
          <a:xfrm>
            <a:off x="4800600" y="3390900"/>
            <a:ext cx="28079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Ultrasonic Sensor (HC-SR04)</a:t>
            </a:r>
            <a:endParaRPr lang="en-US" sz="1120" dirty="0"/>
          </a:p>
        </p:txBody>
      </p:sp>
      <p:sp>
        <p:nvSpPr>
          <p:cNvPr id="33" name="Text 11"/>
          <p:cNvSpPr/>
          <p:nvPr/>
        </p:nvSpPr>
        <p:spPr>
          <a:xfrm>
            <a:off x="4800600" y="3619500"/>
            <a:ext cx="280797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Measures distances for obstacle avoidance</a:t>
            </a:r>
            <a:endParaRPr lang="en-US" sz="980" dirty="0"/>
          </a:p>
        </p:txBody>
      </p:sp>
      <p:sp>
        <p:nvSpPr>
          <p:cNvPr id="34" name="Text 12"/>
          <p:cNvSpPr/>
          <p:nvPr/>
        </p:nvSpPr>
        <p:spPr>
          <a:xfrm>
            <a:off x="8667750" y="2419350"/>
            <a:ext cx="15087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Motors &amp; Power</a:t>
            </a:r>
            <a:endParaRPr lang="en-US" sz="1380" dirty="0"/>
          </a:p>
        </p:txBody>
      </p:sp>
      <p:sp>
        <p:nvSpPr>
          <p:cNvPr id="35" name="Text 13"/>
          <p:cNvSpPr/>
          <p:nvPr/>
        </p:nvSpPr>
        <p:spPr>
          <a:xfrm>
            <a:off x="8496300" y="2819400"/>
            <a:ext cx="271367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Motor Driver (L298N/TB6612)</a:t>
            </a:r>
            <a:endParaRPr lang="en-US" sz="1120" dirty="0"/>
          </a:p>
        </p:txBody>
      </p:sp>
      <p:sp>
        <p:nvSpPr>
          <p:cNvPr id="36" name="Text 14"/>
          <p:cNvSpPr/>
          <p:nvPr/>
        </p:nvSpPr>
        <p:spPr>
          <a:xfrm>
            <a:off x="8496300" y="3048000"/>
            <a:ext cx="271367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Interfaces between ESP32 and DC motors</a:t>
            </a:r>
            <a:endParaRPr lang="en-US" sz="980" dirty="0"/>
          </a:p>
        </p:txBody>
      </p:sp>
      <p:sp>
        <p:nvSpPr>
          <p:cNvPr id="37" name="Text 15"/>
          <p:cNvSpPr/>
          <p:nvPr/>
        </p:nvSpPr>
        <p:spPr>
          <a:xfrm>
            <a:off x="8458200" y="3390900"/>
            <a:ext cx="32270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Voltage Divider for UART</a:t>
            </a:r>
            <a:endParaRPr lang="en-US" sz="1120" dirty="0"/>
          </a:p>
        </p:txBody>
      </p:sp>
      <p:sp>
        <p:nvSpPr>
          <p:cNvPr id="38" name="Text 16"/>
          <p:cNvSpPr/>
          <p:nvPr/>
        </p:nvSpPr>
        <p:spPr>
          <a:xfrm>
            <a:off x="8458200" y="3619500"/>
            <a:ext cx="29337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Ensures safe communication between ESP32 and Pi</a:t>
            </a:r>
            <a:endParaRPr lang="en-US" sz="980" dirty="0"/>
          </a:p>
        </p:txBody>
      </p:sp>
      <p:sp>
        <p:nvSpPr>
          <p:cNvPr id="39" name="Text 17"/>
          <p:cNvSpPr/>
          <p:nvPr/>
        </p:nvSpPr>
        <p:spPr>
          <a:xfrm>
            <a:off x="1552575" y="5715000"/>
            <a:ext cx="942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Raspberry Pi 4</a:t>
            </a:r>
            <a:endParaRPr lang="en-US" sz="980" dirty="0"/>
          </a:p>
        </p:txBody>
      </p:sp>
      <p:sp>
        <p:nvSpPr>
          <p:cNvPr id="40" name="Text 18"/>
          <p:cNvSpPr/>
          <p:nvPr/>
        </p:nvSpPr>
        <p:spPr>
          <a:xfrm>
            <a:off x="4143375" y="5715000"/>
            <a:ext cx="127825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HC-SR04 Ultrasonic</a:t>
            </a:r>
            <a:endParaRPr lang="en-US" sz="980" dirty="0"/>
          </a:p>
        </p:txBody>
      </p:sp>
      <p:sp>
        <p:nvSpPr>
          <p:cNvPr id="41" name="Text 19"/>
          <p:cNvSpPr/>
          <p:nvPr/>
        </p:nvSpPr>
        <p:spPr>
          <a:xfrm>
            <a:off x="6886575" y="5715000"/>
            <a:ext cx="127825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L298N Motor Driver</a:t>
            </a:r>
            <a:endParaRPr lang="en-US" sz="980" dirty="0"/>
          </a:p>
        </p:txBody>
      </p:sp>
      <p:sp>
        <p:nvSpPr>
          <p:cNvPr id="42" name="Text 20"/>
          <p:cNvSpPr/>
          <p:nvPr/>
        </p:nvSpPr>
        <p:spPr>
          <a:xfrm>
            <a:off x="9615488" y="5715000"/>
            <a:ext cx="13096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DC Motors &amp; Wheels</a:t>
            </a:r>
            <a:endParaRPr lang="en-US" sz="98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67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47800"/>
            <a:ext cx="12192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209800"/>
            <a:ext cx="5257800" cy="4648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43840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962275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876675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4062" y="4762500"/>
            <a:ext cx="2428875" cy="1676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0" y="2209800"/>
            <a:ext cx="5257800" cy="2209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2438400"/>
            <a:ext cx="219075" cy="3429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3200" y="2962275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3200" y="3267075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3200" y="3571875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4600" y="4648200"/>
            <a:ext cx="5257800" cy="2209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53200" y="4876800"/>
            <a:ext cx="219075" cy="3429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53200" y="5400675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53200" y="5743575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53200" y="6048375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53200" y="6353175"/>
            <a:ext cx="152400" cy="1524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609600" y="990600"/>
            <a:ext cx="120700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3000"/>
              </a:lnSpc>
              <a:buNone/>
            </a:pPr>
            <a:r>
              <a:rPr lang="en-US" sz="242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Circuit Connections</a:t>
            </a:r>
            <a:endParaRPr lang="en-US" sz="2426" dirty="0"/>
          </a:p>
        </p:txBody>
      </p:sp>
      <p:sp>
        <p:nvSpPr>
          <p:cNvPr id="22" name="Text 1"/>
          <p:cNvSpPr/>
          <p:nvPr/>
        </p:nvSpPr>
        <p:spPr>
          <a:xfrm>
            <a:off x="609600" y="1714500"/>
            <a:ext cx="12070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Establishing reliable communication between Raspberry Pi and ESP32 is crucial for robot operation.</a:t>
            </a:r>
            <a:endParaRPr lang="en-US" sz="1380" dirty="0"/>
          </a:p>
        </p:txBody>
      </p:sp>
      <p:sp>
        <p:nvSpPr>
          <p:cNvPr id="23" name="Text 2"/>
          <p:cNvSpPr/>
          <p:nvPr/>
        </p:nvSpPr>
        <p:spPr>
          <a:xfrm>
            <a:off x="1276350" y="2457450"/>
            <a:ext cx="248316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UART Communication</a:t>
            </a:r>
            <a:endParaRPr lang="en-US" sz="1646" dirty="0"/>
          </a:p>
        </p:txBody>
      </p:sp>
      <p:sp>
        <p:nvSpPr>
          <p:cNvPr id="24" name="Text 3"/>
          <p:cNvSpPr/>
          <p:nvPr/>
        </p:nvSpPr>
        <p:spPr>
          <a:xfrm>
            <a:off x="1104900" y="2952750"/>
            <a:ext cx="1561148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Connection Scheme:</a:t>
            </a:r>
            <a:endParaRPr lang="en-US" sz="1120" dirty="0"/>
          </a:p>
        </p:txBody>
      </p:sp>
      <p:sp>
        <p:nvSpPr>
          <p:cNvPr id="25" name="Text 4"/>
          <p:cNvSpPr/>
          <p:nvPr/>
        </p:nvSpPr>
        <p:spPr>
          <a:xfrm>
            <a:off x="838200" y="3238500"/>
            <a:ext cx="52806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ESP32 TX → Raspberry Pi RX</a:t>
            </a:r>
            <a:endParaRPr lang="en-US" sz="1120" dirty="0"/>
          </a:p>
        </p:txBody>
      </p:sp>
      <p:sp>
        <p:nvSpPr>
          <p:cNvPr id="26" name="Text 5"/>
          <p:cNvSpPr/>
          <p:nvPr/>
        </p:nvSpPr>
        <p:spPr>
          <a:xfrm>
            <a:off x="838200" y="3467100"/>
            <a:ext cx="52806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ESP32 RX → Raspberry Pi TX</a:t>
            </a:r>
            <a:endParaRPr lang="en-US" sz="1120" dirty="0"/>
          </a:p>
        </p:txBody>
      </p:sp>
      <p:sp>
        <p:nvSpPr>
          <p:cNvPr id="27" name="Text 6"/>
          <p:cNvSpPr/>
          <p:nvPr/>
        </p:nvSpPr>
        <p:spPr>
          <a:xfrm>
            <a:off x="1104900" y="3867150"/>
            <a:ext cx="1634490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Communication Flow:</a:t>
            </a:r>
            <a:endParaRPr lang="en-US" sz="1120" dirty="0"/>
          </a:p>
        </p:txBody>
      </p:sp>
      <p:sp>
        <p:nvSpPr>
          <p:cNvPr id="28" name="Text 7"/>
          <p:cNvSpPr/>
          <p:nvPr/>
        </p:nvSpPr>
        <p:spPr>
          <a:xfrm>
            <a:off x="838200" y="4152900"/>
            <a:ext cx="52806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Commands from PC → ESP32 via UART</a:t>
            </a:r>
            <a:endParaRPr lang="en-US" sz="1120" dirty="0"/>
          </a:p>
        </p:txBody>
      </p:sp>
      <p:sp>
        <p:nvSpPr>
          <p:cNvPr id="29" name="Text 8"/>
          <p:cNvSpPr/>
          <p:nvPr/>
        </p:nvSpPr>
        <p:spPr>
          <a:xfrm>
            <a:off x="838200" y="4381500"/>
            <a:ext cx="52806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Sensor data from ESP32 → Raspberry Pi</a:t>
            </a:r>
            <a:endParaRPr lang="en-US" sz="1120" dirty="0"/>
          </a:p>
        </p:txBody>
      </p:sp>
      <p:sp>
        <p:nvSpPr>
          <p:cNvPr id="30" name="Text 9"/>
          <p:cNvSpPr/>
          <p:nvPr/>
        </p:nvSpPr>
        <p:spPr>
          <a:xfrm>
            <a:off x="598170" y="6477000"/>
            <a:ext cx="52806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840" dirty="0">
                <a:solidFill>
                  <a:srgbClr val="6B728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Example: Raspberry Pi with multiple Arduino boards via UART</a:t>
            </a:r>
            <a:endParaRPr lang="en-US" sz="840" dirty="0"/>
          </a:p>
        </p:txBody>
      </p:sp>
      <p:sp>
        <p:nvSpPr>
          <p:cNvPr id="31" name="Text 10"/>
          <p:cNvSpPr/>
          <p:nvPr/>
        </p:nvSpPr>
        <p:spPr>
          <a:xfrm>
            <a:off x="6924675" y="2457450"/>
            <a:ext cx="244125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Voltage Compatibility</a:t>
            </a:r>
            <a:endParaRPr lang="en-US" sz="1646" dirty="0"/>
          </a:p>
        </p:txBody>
      </p:sp>
      <p:sp>
        <p:nvSpPr>
          <p:cNvPr id="32" name="Text 11"/>
          <p:cNvSpPr/>
          <p:nvPr/>
        </p:nvSpPr>
        <p:spPr>
          <a:xfrm>
            <a:off x="6591300" y="2933700"/>
            <a:ext cx="54902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Raspberry Pi: 3.3V logic levels</a:t>
            </a:r>
            <a:endParaRPr lang="en-US" sz="1120" dirty="0"/>
          </a:p>
        </p:txBody>
      </p:sp>
      <p:sp>
        <p:nvSpPr>
          <p:cNvPr id="33" name="Text 12"/>
          <p:cNvSpPr/>
          <p:nvPr/>
        </p:nvSpPr>
        <p:spPr>
          <a:xfrm>
            <a:off x="6591300" y="3238500"/>
            <a:ext cx="54902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ESP32: 3.3V or 5V operation</a:t>
            </a:r>
            <a:endParaRPr lang="en-US" sz="1120" dirty="0"/>
          </a:p>
        </p:txBody>
      </p:sp>
      <p:sp>
        <p:nvSpPr>
          <p:cNvPr id="34" name="Text 13"/>
          <p:cNvSpPr/>
          <p:nvPr/>
        </p:nvSpPr>
        <p:spPr>
          <a:xfrm>
            <a:off x="6629400" y="3543300"/>
            <a:ext cx="54902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b="1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Voltage Mismatch:</a:t>
            </a:r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voltage divider or logic level shifter</a:t>
            </a:r>
            <a:endParaRPr lang="en-US" sz="1120" dirty="0"/>
          </a:p>
        </p:txBody>
      </p:sp>
      <p:sp>
        <p:nvSpPr>
          <p:cNvPr id="35" name="Text 14"/>
          <p:cNvSpPr/>
          <p:nvPr/>
        </p:nvSpPr>
        <p:spPr>
          <a:xfrm>
            <a:off x="6924675" y="4895850"/>
            <a:ext cx="340518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Common Ground Connections</a:t>
            </a:r>
            <a:endParaRPr lang="en-US" sz="1646" dirty="0"/>
          </a:p>
        </p:txBody>
      </p:sp>
      <p:sp>
        <p:nvSpPr>
          <p:cNvPr id="36" name="Text 15"/>
          <p:cNvSpPr/>
          <p:nvPr/>
        </p:nvSpPr>
        <p:spPr>
          <a:xfrm>
            <a:off x="6819900" y="5391150"/>
            <a:ext cx="995363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Essential for:</a:t>
            </a:r>
            <a:endParaRPr lang="en-US" sz="1120" dirty="0"/>
          </a:p>
        </p:txBody>
      </p:sp>
      <p:sp>
        <p:nvSpPr>
          <p:cNvPr id="37" name="Text 16"/>
          <p:cNvSpPr/>
          <p:nvPr/>
        </p:nvSpPr>
        <p:spPr>
          <a:xfrm>
            <a:off x="6591300" y="5715000"/>
            <a:ext cx="54902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Proper signal integrity</a:t>
            </a:r>
            <a:endParaRPr lang="en-US" sz="1120" dirty="0"/>
          </a:p>
        </p:txBody>
      </p:sp>
      <p:sp>
        <p:nvSpPr>
          <p:cNvPr id="38" name="Text 17"/>
          <p:cNvSpPr/>
          <p:nvPr/>
        </p:nvSpPr>
        <p:spPr>
          <a:xfrm>
            <a:off x="6591300" y="6019800"/>
            <a:ext cx="54902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Preventing erratic behavior</a:t>
            </a:r>
            <a:endParaRPr lang="en-US" sz="1120" dirty="0"/>
          </a:p>
        </p:txBody>
      </p:sp>
      <p:sp>
        <p:nvSpPr>
          <p:cNvPr id="39" name="Text 18"/>
          <p:cNvSpPr/>
          <p:nvPr/>
        </p:nvSpPr>
        <p:spPr>
          <a:xfrm>
            <a:off x="6591300" y="6324600"/>
            <a:ext cx="54902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Connecting GND pins of all modules</a:t>
            </a:r>
            <a:endParaRPr lang="en-US" sz="112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47800"/>
            <a:ext cx="12192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028950"/>
            <a:ext cx="1828800" cy="1828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1714500"/>
            <a:ext cx="7315200" cy="1333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1866900"/>
            <a:ext cx="257175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2552700"/>
            <a:ext cx="7010400" cy="3429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6178" y="2621310"/>
            <a:ext cx="2827437" cy="20568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09600" y="990600"/>
            <a:ext cx="120700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3000"/>
              </a:lnSpc>
              <a:buNone/>
            </a:pPr>
            <a:r>
              <a:rPr lang="en-US" sz="242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Software Setup (Pi)</a:t>
            </a:r>
            <a:endParaRPr lang="en-US" sz="2426" dirty="0"/>
          </a:p>
        </p:txBody>
      </p:sp>
      <p:sp>
        <p:nvSpPr>
          <p:cNvPr id="11" name="Text 1"/>
          <p:cNvSpPr/>
          <p:nvPr/>
        </p:nvSpPr>
        <p:spPr>
          <a:xfrm>
            <a:off x="609600" y="5086350"/>
            <a:ext cx="3352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Configuring the Raspberry Pi as the central hub for video streaming and command relay</a:t>
            </a:r>
            <a:endParaRPr lang="en-US" sz="1120" dirty="0"/>
          </a:p>
        </p:txBody>
      </p:sp>
      <p:sp>
        <p:nvSpPr>
          <p:cNvPr id="12" name="Text 2"/>
          <p:cNvSpPr/>
          <p:nvPr/>
        </p:nvSpPr>
        <p:spPr>
          <a:xfrm>
            <a:off x="4791075" y="1885950"/>
            <a:ext cx="154019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MJPG-Streamer</a:t>
            </a:r>
            <a:endParaRPr lang="en-US" sz="1380" dirty="0"/>
          </a:p>
        </p:txBody>
      </p:sp>
      <p:sp>
        <p:nvSpPr>
          <p:cNvPr id="13" name="Text 3"/>
          <p:cNvSpPr/>
          <p:nvPr/>
        </p:nvSpPr>
        <p:spPr>
          <a:xfrm>
            <a:off x="4419600" y="2247900"/>
            <a:ext cx="77114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Captures video from USB webcam and streams over network</a:t>
            </a:r>
            <a:endParaRPr lang="en-US" sz="1120" dirty="0"/>
          </a:p>
        </p:txBody>
      </p:sp>
      <p:sp>
        <p:nvSpPr>
          <p:cNvPr id="14" name="Text 4"/>
          <p:cNvSpPr/>
          <p:nvPr/>
        </p:nvSpPr>
        <p:spPr>
          <a:xfrm>
            <a:off x="4495800" y="2647950"/>
            <a:ext cx="114433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6B728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# Stream URL:</a:t>
            </a:r>
            <a:endParaRPr lang="en-US" sz="980" dirty="0"/>
          </a:p>
        </p:txBody>
      </p:sp>
      <p:sp>
        <p:nvSpPr>
          <p:cNvPr id="15" name="Text 5"/>
          <p:cNvSpPr/>
          <p:nvPr/>
        </p:nvSpPr>
        <p:spPr>
          <a:xfrm>
            <a:off x="5669459" y="2647950"/>
            <a:ext cx="299296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33333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http://&lt;Pi_IP&gt;:8080/?action=stream</a:t>
            </a:r>
            <a:endParaRPr lang="en-US" sz="98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086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47800"/>
            <a:ext cx="12192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438400"/>
            <a:ext cx="2438400" cy="952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590800"/>
            <a:ext cx="323850" cy="3429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2438400"/>
            <a:ext cx="2438400" cy="952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3800" y="2590800"/>
            <a:ext cx="285750" cy="3429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2438400"/>
            <a:ext cx="2438400" cy="952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0" y="2590800"/>
            <a:ext cx="361950" cy="342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3000" y="2438400"/>
            <a:ext cx="2438400" cy="9525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15400" y="2590800"/>
            <a:ext cx="323850" cy="3429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3924300"/>
            <a:ext cx="5372100" cy="25146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" y="4191000"/>
            <a:ext cx="228600" cy="2286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" y="46482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200" y="52197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" y="5791200"/>
            <a:ext cx="1905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10300" y="3924300"/>
            <a:ext cx="5372100" cy="25146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38900" y="4191000"/>
            <a:ext cx="285750" cy="2286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38900" y="46482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72550" y="46482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38900" y="5219700"/>
            <a:ext cx="19050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72550" y="5219700"/>
            <a:ext cx="114300" cy="152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63200" y="5105400"/>
            <a:ext cx="1219200" cy="12192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363200" y="5105400"/>
            <a:ext cx="1219200" cy="12192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6477000"/>
            <a:ext cx="12192000" cy="6096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609600" y="990600"/>
            <a:ext cx="120700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3000"/>
              </a:lnSpc>
              <a:buNone/>
            </a:pPr>
            <a:r>
              <a:rPr lang="en-US" sz="242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Video Streaming</a:t>
            </a:r>
            <a:endParaRPr lang="en-US" sz="2426" dirty="0"/>
          </a:p>
        </p:txBody>
      </p:sp>
      <p:sp>
        <p:nvSpPr>
          <p:cNvPr id="28" name="Text 1"/>
          <p:cNvSpPr/>
          <p:nvPr/>
        </p:nvSpPr>
        <p:spPr>
          <a:xfrm>
            <a:off x="609600" y="1714500"/>
            <a:ext cx="12070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MJPG-Streamer implementation for Raspberry Pi to capture and stream video for AI processing.</a:t>
            </a:r>
            <a:endParaRPr lang="en-US" sz="1380" dirty="0"/>
          </a:p>
        </p:txBody>
      </p:sp>
      <p:sp>
        <p:nvSpPr>
          <p:cNvPr id="29" name="Text 2"/>
          <p:cNvSpPr/>
          <p:nvPr/>
        </p:nvSpPr>
        <p:spPr>
          <a:xfrm>
            <a:off x="1581150" y="2628900"/>
            <a:ext cx="123634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Video Source</a:t>
            </a:r>
            <a:endParaRPr lang="en-US" sz="1380" dirty="0"/>
          </a:p>
        </p:txBody>
      </p:sp>
      <p:sp>
        <p:nvSpPr>
          <p:cNvPr id="30" name="Text 3"/>
          <p:cNvSpPr/>
          <p:nvPr/>
        </p:nvSpPr>
        <p:spPr>
          <a:xfrm>
            <a:off x="1143000" y="3009900"/>
            <a:ext cx="23469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USB Webcam</a:t>
            </a:r>
            <a:endParaRPr lang="en-US" sz="1120" dirty="0"/>
          </a:p>
        </p:txBody>
      </p:sp>
      <p:sp>
        <p:nvSpPr>
          <p:cNvPr id="31" name="Text 4"/>
          <p:cNvSpPr/>
          <p:nvPr/>
        </p:nvSpPr>
        <p:spPr>
          <a:xfrm>
            <a:off x="4133850" y="2628900"/>
            <a:ext cx="119443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Raspberry Pi</a:t>
            </a:r>
            <a:endParaRPr lang="en-US" sz="1380" dirty="0"/>
          </a:p>
        </p:txBody>
      </p:sp>
      <p:sp>
        <p:nvSpPr>
          <p:cNvPr id="32" name="Text 5"/>
          <p:cNvSpPr/>
          <p:nvPr/>
        </p:nvSpPr>
        <p:spPr>
          <a:xfrm>
            <a:off x="3733800" y="3009900"/>
            <a:ext cx="23469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MJPG-Streamer</a:t>
            </a:r>
            <a:endParaRPr lang="en-US" sz="1120" dirty="0"/>
          </a:p>
        </p:txBody>
      </p:sp>
      <p:sp>
        <p:nvSpPr>
          <p:cNvPr id="33" name="Text 6"/>
          <p:cNvSpPr/>
          <p:nvPr/>
        </p:nvSpPr>
        <p:spPr>
          <a:xfrm>
            <a:off x="6800850" y="2628900"/>
            <a:ext cx="79629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Network</a:t>
            </a:r>
            <a:endParaRPr lang="en-US" sz="1380" dirty="0"/>
          </a:p>
        </p:txBody>
      </p:sp>
      <p:sp>
        <p:nvSpPr>
          <p:cNvPr id="34" name="Text 7"/>
          <p:cNvSpPr/>
          <p:nvPr/>
        </p:nvSpPr>
        <p:spPr>
          <a:xfrm>
            <a:off x="6324600" y="3009900"/>
            <a:ext cx="23469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Wi-Fi Streaming</a:t>
            </a:r>
            <a:endParaRPr lang="en-US" sz="1120" dirty="0"/>
          </a:p>
        </p:txBody>
      </p:sp>
      <p:sp>
        <p:nvSpPr>
          <p:cNvPr id="35" name="Text 8"/>
          <p:cNvSpPr/>
          <p:nvPr/>
        </p:nvSpPr>
        <p:spPr>
          <a:xfrm>
            <a:off x="9353550" y="2628900"/>
            <a:ext cx="106870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Destination</a:t>
            </a:r>
            <a:endParaRPr lang="en-US" sz="1380" dirty="0"/>
          </a:p>
        </p:txBody>
      </p:sp>
      <p:sp>
        <p:nvSpPr>
          <p:cNvPr id="36" name="Text 9"/>
          <p:cNvSpPr/>
          <p:nvPr/>
        </p:nvSpPr>
        <p:spPr>
          <a:xfrm>
            <a:off x="8915400" y="3009900"/>
            <a:ext cx="23469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PC/AI Processing</a:t>
            </a:r>
            <a:endParaRPr lang="en-US" sz="1120" dirty="0"/>
          </a:p>
        </p:txBody>
      </p:sp>
      <p:sp>
        <p:nvSpPr>
          <p:cNvPr id="37" name="Text 10"/>
          <p:cNvSpPr/>
          <p:nvPr/>
        </p:nvSpPr>
        <p:spPr>
          <a:xfrm>
            <a:off x="1181100" y="4152900"/>
            <a:ext cx="540639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Configuration Settings</a:t>
            </a:r>
            <a:endParaRPr lang="en-US" sz="1646" dirty="0"/>
          </a:p>
        </p:txBody>
      </p:sp>
      <p:sp>
        <p:nvSpPr>
          <p:cNvPr id="38" name="Text 11"/>
          <p:cNvSpPr/>
          <p:nvPr/>
        </p:nvSpPr>
        <p:spPr>
          <a:xfrm>
            <a:off x="1104900" y="4610100"/>
            <a:ext cx="112109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Resolution</a:t>
            </a:r>
            <a:endParaRPr lang="en-US" sz="1120" dirty="0"/>
          </a:p>
        </p:txBody>
      </p:sp>
      <p:sp>
        <p:nvSpPr>
          <p:cNvPr id="39" name="Text 12"/>
          <p:cNvSpPr/>
          <p:nvPr/>
        </p:nvSpPr>
        <p:spPr>
          <a:xfrm>
            <a:off x="1104900" y="4838700"/>
            <a:ext cx="112109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640x480 pixels</a:t>
            </a:r>
            <a:endParaRPr lang="en-US" sz="1120" dirty="0"/>
          </a:p>
        </p:txBody>
      </p:sp>
      <p:sp>
        <p:nvSpPr>
          <p:cNvPr id="40" name="Text 13"/>
          <p:cNvSpPr/>
          <p:nvPr/>
        </p:nvSpPr>
        <p:spPr>
          <a:xfrm>
            <a:off x="1104900" y="5181600"/>
            <a:ext cx="8801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Frame Rate</a:t>
            </a:r>
            <a:endParaRPr lang="en-US" sz="1120" dirty="0"/>
          </a:p>
        </p:txBody>
      </p:sp>
      <p:sp>
        <p:nvSpPr>
          <p:cNvPr id="41" name="Text 14"/>
          <p:cNvSpPr/>
          <p:nvPr/>
        </p:nvSpPr>
        <p:spPr>
          <a:xfrm>
            <a:off x="1104900" y="5410200"/>
            <a:ext cx="8801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20fps</a:t>
            </a:r>
            <a:endParaRPr lang="en-US" sz="1120" dirty="0"/>
          </a:p>
        </p:txBody>
      </p:sp>
      <p:sp>
        <p:nvSpPr>
          <p:cNvPr id="42" name="Text 15"/>
          <p:cNvSpPr/>
          <p:nvPr/>
        </p:nvSpPr>
        <p:spPr>
          <a:xfrm>
            <a:off x="1143000" y="5753100"/>
            <a:ext cx="3457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 URL</a:t>
            </a:r>
            <a:endParaRPr lang="en-US" sz="1120" dirty="0"/>
          </a:p>
        </p:txBody>
      </p:sp>
      <p:sp>
        <p:nvSpPr>
          <p:cNvPr id="43" name="Text 16"/>
          <p:cNvSpPr/>
          <p:nvPr/>
        </p:nvSpPr>
        <p:spPr>
          <a:xfrm>
            <a:off x="1143000" y="5981700"/>
            <a:ext cx="3457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http://&lt;Raspberry_Pi_IP&gt;:8080/?action=stream</a:t>
            </a:r>
            <a:endParaRPr lang="en-US" sz="1120" dirty="0"/>
          </a:p>
        </p:txBody>
      </p:sp>
      <p:sp>
        <p:nvSpPr>
          <p:cNvPr id="44" name="Text 17"/>
          <p:cNvSpPr/>
          <p:nvPr/>
        </p:nvSpPr>
        <p:spPr>
          <a:xfrm>
            <a:off x="6838950" y="4152900"/>
            <a:ext cx="540639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 Methods</a:t>
            </a:r>
            <a:endParaRPr lang="en-US" sz="1646" dirty="0"/>
          </a:p>
        </p:txBody>
      </p:sp>
      <p:sp>
        <p:nvSpPr>
          <p:cNvPr id="45" name="Text 18"/>
          <p:cNvSpPr/>
          <p:nvPr/>
        </p:nvSpPr>
        <p:spPr>
          <a:xfrm>
            <a:off x="6705600" y="4610100"/>
            <a:ext cx="10058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 Browser</a:t>
            </a:r>
            <a:endParaRPr lang="en-US" sz="1120" dirty="0"/>
          </a:p>
        </p:txBody>
      </p:sp>
      <p:sp>
        <p:nvSpPr>
          <p:cNvPr id="46" name="Text 19"/>
          <p:cNvSpPr/>
          <p:nvPr/>
        </p:nvSpPr>
        <p:spPr>
          <a:xfrm>
            <a:off x="6705600" y="4838700"/>
            <a:ext cx="10058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Direct access</a:t>
            </a:r>
            <a:endParaRPr lang="en-US" sz="980" dirty="0"/>
          </a:p>
        </p:txBody>
      </p:sp>
      <p:sp>
        <p:nvSpPr>
          <p:cNvPr id="47" name="Text 20"/>
          <p:cNvSpPr/>
          <p:nvPr/>
        </p:nvSpPr>
        <p:spPr>
          <a:xfrm>
            <a:off x="9239250" y="4610100"/>
            <a:ext cx="8277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VLC</a:t>
            </a:r>
            <a:endParaRPr lang="en-US" sz="1120" dirty="0"/>
          </a:p>
        </p:txBody>
      </p:sp>
      <p:sp>
        <p:nvSpPr>
          <p:cNvPr id="48" name="Text 21"/>
          <p:cNvSpPr/>
          <p:nvPr/>
        </p:nvSpPr>
        <p:spPr>
          <a:xfrm>
            <a:off x="9239250" y="4838700"/>
            <a:ext cx="82772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Media player</a:t>
            </a:r>
            <a:endParaRPr lang="en-US" sz="980" dirty="0"/>
          </a:p>
        </p:txBody>
      </p:sp>
      <p:sp>
        <p:nvSpPr>
          <p:cNvPr id="49" name="Text 22"/>
          <p:cNvSpPr/>
          <p:nvPr/>
        </p:nvSpPr>
        <p:spPr>
          <a:xfrm>
            <a:off x="6743700" y="5181600"/>
            <a:ext cx="8801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OpenCV</a:t>
            </a:r>
            <a:endParaRPr lang="en-US" sz="1120" dirty="0"/>
          </a:p>
        </p:txBody>
      </p:sp>
      <p:sp>
        <p:nvSpPr>
          <p:cNvPr id="50" name="Text 23"/>
          <p:cNvSpPr/>
          <p:nvPr/>
        </p:nvSpPr>
        <p:spPr>
          <a:xfrm>
            <a:off x="6743700" y="5410200"/>
            <a:ext cx="88011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processing</a:t>
            </a:r>
            <a:endParaRPr lang="en-US" sz="980" dirty="0"/>
          </a:p>
        </p:txBody>
      </p:sp>
      <p:sp>
        <p:nvSpPr>
          <p:cNvPr id="51" name="Text 24"/>
          <p:cNvSpPr/>
          <p:nvPr/>
        </p:nvSpPr>
        <p:spPr>
          <a:xfrm>
            <a:off x="9201150" y="5181600"/>
            <a:ext cx="102679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Mobile</a:t>
            </a:r>
            <a:endParaRPr lang="en-US" sz="1120" dirty="0"/>
          </a:p>
        </p:txBody>
      </p:sp>
      <p:sp>
        <p:nvSpPr>
          <p:cNvPr id="52" name="Text 25"/>
          <p:cNvSpPr/>
          <p:nvPr/>
        </p:nvSpPr>
        <p:spPr>
          <a:xfrm>
            <a:off x="9201150" y="5410200"/>
            <a:ext cx="102679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Remote viewing</a:t>
            </a:r>
            <a:endParaRPr lang="en-US" sz="98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1818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47800"/>
            <a:ext cx="12192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209800"/>
            <a:ext cx="2438400" cy="1600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2400300"/>
            <a:ext cx="323850" cy="3429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" y="2886075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100" y="3190875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1456" y="2724150"/>
            <a:ext cx="247650" cy="3429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563" y="2324100"/>
            <a:ext cx="2438400" cy="13716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2063" y="2514600"/>
            <a:ext cx="285750" cy="3429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72063" y="3000375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72063" y="3305175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17656" y="2724150"/>
            <a:ext cx="247650" cy="3429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63000" y="2324100"/>
            <a:ext cx="2438400" cy="13716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53500" y="2514600"/>
            <a:ext cx="361950" cy="3429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53500" y="3000375"/>
            <a:ext cx="1905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53500" y="3305175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600" y="4267200"/>
            <a:ext cx="5334000" cy="22860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8200" y="4533900"/>
            <a:ext cx="285750" cy="2286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8200" y="49911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8200" y="55626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8200" y="61341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48400" y="4267200"/>
            <a:ext cx="5334000" cy="22860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77000" y="4533900"/>
            <a:ext cx="228600" cy="2286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77000" y="4991100"/>
            <a:ext cx="133350" cy="1524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77000" y="5334000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77000" y="567690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6572250"/>
            <a:ext cx="12192000" cy="609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609600" y="990600"/>
            <a:ext cx="120700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3000"/>
              </a:lnSpc>
              <a:buNone/>
            </a:pPr>
            <a:r>
              <a:rPr lang="en-US" sz="242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Command Handling</a:t>
            </a:r>
            <a:endParaRPr lang="en-US" sz="2426" dirty="0"/>
          </a:p>
        </p:txBody>
      </p:sp>
      <p:sp>
        <p:nvSpPr>
          <p:cNvPr id="31" name="Text 1"/>
          <p:cNvSpPr/>
          <p:nvPr/>
        </p:nvSpPr>
        <p:spPr>
          <a:xfrm>
            <a:off x="609600" y="1714500"/>
            <a:ext cx="12070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Flask server on Raspberry Pi receives and processes control commands for the ESP32.</a:t>
            </a:r>
            <a:endParaRPr lang="en-US" sz="1380" dirty="0"/>
          </a:p>
        </p:txBody>
      </p:sp>
      <p:sp>
        <p:nvSpPr>
          <p:cNvPr id="32" name="Text 2"/>
          <p:cNvSpPr/>
          <p:nvPr/>
        </p:nvSpPr>
        <p:spPr>
          <a:xfrm>
            <a:off x="1619250" y="2438400"/>
            <a:ext cx="11734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Windows PC</a:t>
            </a:r>
            <a:endParaRPr lang="en-US" sz="1380" dirty="0"/>
          </a:p>
        </p:txBody>
      </p:sp>
      <p:sp>
        <p:nvSpPr>
          <p:cNvPr id="33" name="Text 3"/>
          <p:cNvSpPr/>
          <p:nvPr/>
        </p:nvSpPr>
        <p:spPr>
          <a:xfrm>
            <a:off x="1409700" y="2857500"/>
            <a:ext cx="22631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Decision-Making</a:t>
            </a:r>
            <a:endParaRPr lang="en-US" sz="1120" dirty="0"/>
          </a:p>
        </p:txBody>
      </p:sp>
      <p:sp>
        <p:nvSpPr>
          <p:cNvPr id="34" name="Text 4"/>
          <p:cNvSpPr/>
          <p:nvPr/>
        </p:nvSpPr>
        <p:spPr>
          <a:xfrm>
            <a:off x="1409700" y="3162300"/>
            <a:ext cx="2057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Sends HTTP POST requests</a:t>
            </a:r>
            <a:endParaRPr lang="en-US" sz="1120" dirty="0"/>
          </a:p>
        </p:txBody>
      </p:sp>
      <p:sp>
        <p:nvSpPr>
          <p:cNvPr id="35" name="Text 5"/>
          <p:cNvSpPr/>
          <p:nvPr/>
        </p:nvSpPr>
        <p:spPr>
          <a:xfrm>
            <a:off x="3988594" y="3105150"/>
            <a:ext cx="3667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HTTP</a:t>
            </a:r>
            <a:endParaRPr lang="en-US" sz="980" dirty="0"/>
          </a:p>
        </p:txBody>
      </p:sp>
      <p:sp>
        <p:nvSpPr>
          <p:cNvPr id="36" name="Text 6"/>
          <p:cNvSpPr/>
          <p:nvPr/>
        </p:nvSpPr>
        <p:spPr>
          <a:xfrm>
            <a:off x="5472113" y="2552700"/>
            <a:ext cx="119443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Raspberry Pi</a:t>
            </a:r>
            <a:endParaRPr lang="en-US" sz="1380" dirty="0"/>
          </a:p>
        </p:txBody>
      </p:sp>
      <p:sp>
        <p:nvSpPr>
          <p:cNvPr id="37" name="Text 7"/>
          <p:cNvSpPr/>
          <p:nvPr/>
        </p:nvSpPr>
        <p:spPr>
          <a:xfrm>
            <a:off x="5300663" y="2971800"/>
            <a:ext cx="22631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Flask Server</a:t>
            </a:r>
            <a:endParaRPr lang="en-US" sz="1120" dirty="0"/>
          </a:p>
        </p:txBody>
      </p:sp>
      <p:sp>
        <p:nvSpPr>
          <p:cNvPr id="38" name="Text 8"/>
          <p:cNvSpPr/>
          <p:nvPr/>
        </p:nvSpPr>
        <p:spPr>
          <a:xfrm>
            <a:off x="5300663" y="3276600"/>
            <a:ext cx="22631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Forwards via UART</a:t>
            </a:r>
            <a:endParaRPr lang="en-US" sz="1120" dirty="0"/>
          </a:p>
        </p:txBody>
      </p:sp>
      <p:sp>
        <p:nvSpPr>
          <p:cNvPr id="39" name="Text 9"/>
          <p:cNvSpPr/>
          <p:nvPr/>
        </p:nvSpPr>
        <p:spPr>
          <a:xfrm>
            <a:off x="7879556" y="3105150"/>
            <a:ext cx="35623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UART</a:t>
            </a:r>
            <a:endParaRPr lang="en-US" sz="980" dirty="0"/>
          </a:p>
        </p:txBody>
      </p:sp>
      <p:sp>
        <p:nvSpPr>
          <p:cNvPr id="40" name="Text 10"/>
          <p:cNvSpPr/>
          <p:nvPr/>
        </p:nvSpPr>
        <p:spPr>
          <a:xfrm>
            <a:off x="9429750" y="2552700"/>
            <a:ext cx="60769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ESP32</a:t>
            </a:r>
            <a:endParaRPr lang="en-US" sz="1380" dirty="0"/>
          </a:p>
        </p:txBody>
      </p:sp>
      <p:sp>
        <p:nvSpPr>
          <p:cNvPr id="41" name="Text 11"/>
          <p:cNvSpPr/>
          <p:nvPr/>
        </p:nvSpPr>
        <p:spPr>
          <a:xfrm>
            <a:off x="9220200" y="2971800"/>
            <a:ext cx="22631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Motor Control</a:t>
            </a:r>
            <a:endParaRPr lang="en-US" sz="1120" dirty="0"/>
          </a:p>
        </p:txBody>
      </p:sp>
      <p:sp>
        <p:nvSpPr>
          <p:cNvPr id="42" name="Text 12"/>
          <p:cNvSpPr/>
          <p:nvPr/>
        </p:nvSpPr>
        <p:spPr>
          <a:xfrm>
            <a:off x="9182100" y="3276600"/>
            <a:ext cx="22631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Sends status back</a:t>
            </a:r>
            <a:endParaRPr lang="en-US" sz="1120" dirty="0"/>
          </a:p>
        </p:txBody>
      </p:sp>
      <p:sp>
        <p:nvSpPr>
          <p:cNvPr id="43" name="Text 13"/>
          <p:cNvSpPr/>
          <p:nvPr/>
        </p:nvSpPr>
        <p:spPr>
          <a:xfrm>
            <a:off x="1238250" y="4495800"/>
            <a:ext cx="53644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Flask Server Implementation</a:t>
            </a:r>
            <a:endParaRPr lang="en-US" sz="1646" dirty="0"/>
          </a:p>
        </p:txBody>
      </p:sp>
      <p:sp>
        <p:nvSpPr>
          <p:cNvPr id="44" name="Text 14"/>
          <p:cNvSpPr/>
          <p:nvPr/>
        </p:nvSpPr>
        <p:spPr>
          <a:xfrm>
            <a:off x="1066800" y="4953000"/>
            <a:ext cx="4648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/move endpoint:</a:t>
            </a:r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Receives POST requests with movement commands</a:t>
            </a:r>
            <a:endParaRPr lang="en-US" sz="1120" dirty="0"/>
          </a:p>
        </p:txBody>
      </p:sp>
      <p:sp>
        <p:nvSpPr>
          <p:cNvPr id="45" name="Text 15"/>
          <p:cNvSpPr/>
          <p:nvPr/>
        </p:nvSpPr>
        <p:spPr>
          <a:xfrm>
            <a:off x="1066800" y="5524500"/>
            <a:ext cx="4648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Command mapping:</a:t>
            </a:r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Translates commands to simple codes (F/B/L/R/S)</a:t>
            </a:r>
            <a:endParaRPr lang="en-US" sz="1120" dirty="0"/>
          </a:p>
        </p:txBody>
      </p:sp>
      <p:sp>
        <p:nvSpPr>
          <p:cNvPr id="46" name="Text 16"/>
          <p:cNvSpPr/>
          <p:nvPr/>
        </p:nvSpPr>
        <p:spPr>
          <a:xfrm>
            <a:off x="1066800" y="6096000"/>
            <a:ext cx="37195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PySerial:</a:t>
            </a:r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Forwards commands to ESP32 via UART</a:t>
            </a:r>
            <a:endParaRPr lang="en-US" sz="1120" dirty="0"/>
          </a:p>
        </p:txBody>
      </p:sp>
      <p:sp>
        <p:nvSpPr>
          <p:cNvPr id="47" name="Text 17"/>
          <p:cNvSpPr/>
          <p:nvPr/>
        </p:nvSpPr>
        <p:spPr>
          <a:xfrm>
            <a:off x="6819900" y="4495800"/>
            <a:ext cx="53644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Security &amp; Feedback</a:t>
            </a:r>
            <a:endParaRPr lang="en-US" sz="1646" dirty="0"/>
          </a:p>
        </p:txBody>
      </p:sp>
      <p:sp>
        <p:nvSpPr>
          <p:cNvPr id="48" name="Text 18"/>
          <p:cNvSpPr/>
          <p:nvPr/>
        </p:nvSpPr>
        <p:spPr>
          <a:xfrm>
            <a:off x="6686550" y="4953000"/>
            <a:ext cx="374046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Token Authentication:</a:t>
            </a:r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 command execution</a:t>
            </a:r>
            <a:endParaRPr lang="en-US" sz="1120" dirty="0"/>
          </a:p>
        </p:txBody>
      </p:sp>
      <p:sp>
        <p:nvSpPr>
          <p:cNvPr id="49" name="Text 19"/>
          <p:cNvSpPr/>
          <p:nvPr/>
        </p:nvSpPr>
        <p:spPr>
          <a:xfrm>
            <a:off x="6705600" y="5295900"/>
            <a:ext cx="36042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/status endpoint:</a:t>
            </a:r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Displays feedback from ESP32</a:t>
            </a:r>
            <a:endParaRPr lang="en-US" sz="1120" dirty="0"/>
          </a:p>
        </p:txBody>
      </p:sp>
      <p:sp>
        <p:nvSpPr>
          <p:cNvPr id="50" name="Text 20"/>
          <p:cNvSpPr/>
          <p:nvPr/>
        </p:nvSpPr>
        <p:spPr>
          <a:xfrm>
            <a:off x="6705600" y="5638800"/>
            <a:ext cx="38452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feedback:</a:t>
            </a:r>
            <a:pPr algn="l"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status and sensor data</a:t>
            </a:r>
            <a:endParaRPr lang="en-US" sz="11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47800"/>
            <a:ext cx="12192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425" y="2363539"/>
            <a:ext cx="2343150" cy="167357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265712"/>
            <a:ext cx="3352800" cy="1333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1714500"/>
            <a:ext cx="3543300" cy="19812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7700" y="1905000"/>
            <a:ext cx="285750" cy="3429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9100" y="1714500"/>
            <a:ext cx="3543300" cy="19812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9600" y="1905000"/>
            <a:ext cx="361950" cy="342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7200" y="3924300"/>
            <a:ext cx="3543300" cy="17526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7700" y="4114800"/>
            <a:ext cx="361950" cy="3429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39100" y="3924300"/>
            <a:ext cx="3543300" cy="17526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29600" y="4114800"/>
            <a:ext cx="285750" cy="3429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67200" y="5829300"/>
            <a:ext cx="7315200" cy="4191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81500" y="5972175"/>
            <a:ext cx="133350" cy="13335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609600" y="990600"/>
            <a:ext cx="120700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3000"/>
              </a:lnSpc>
              <a:buNone/>
            </a:pPr>
            <a:r>
              <a:rPr lang="en-US" sz="242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ESP32 Logic</a:t>
            </a:r>
            <a:endParaRPr lang="en-US" sz="2426" dirty="0"/>
          </a:p>
        </p:txBody>
      </p:sp>
      <p:sp>
        <p:nvSpPr>
          <p:cNvPr id="19" name="Text 1"/>
          <p:cNvSpPr/>
          <p:nvPr/>
        </p:nvSpPr>
        <p:spPr>
          <a:xfrm>
            <a:off x="762000" y="4418112"/>
            <a:ext cx="335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ESP32 Role</a:t>
            </a:r>
            <a:endParaRPr lang="en-US" sz="1380" dirty="0"/>
          </a:p>
        </p:txBody>
      </p:sp>
      <p:sp>
        <p:nvSpPr>
          <p:cNvPr id="20" name="Text 2"/>
          <p:cNvSpPr/>
          <p:nvPr/>
        </p:nvSpPr>
        <p:spPr>
          <a:xfrm>
            <a:off x="762000" y="4761012"/>
            <a:ext cx="3048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ESP32 functions as the real-time control unit, handling low-level hardware interactions and time-critical operations.</a:t>
            </a:r>
            <a:endParaRPr lang="en-US" sz="1120" dirty="0"/>
          </a:p>
        </p:txBody>
      </p:sp>
      <p:sp>
        <p:nvSpPr>
          <p:cNvPr id="21" name="Text 3"/>
          <p:cNvSpPr/>
          <p:nvPr/>
        </p:nvSpPr>
        <p:spPr>
          <a:xfrm>
            <a:off x="4857750" y="1943100"/>
            <a:ext cx="24307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UART Command Listening</a:t>
            </a:r>
            <a:endParaRPr lang="en-US" sz="1380" dirty="0"/>
          </a:p>
        </p:txBody>
      </p:sp>
      <p:sp>
        <p:nvSpPr>
          <p:cNvPr id="22" name="Text 4"/>
          <p:cNvSpPr/>
          <p:nvPr/>
        </p:nvSpPr>
        <p:spPr>
          <a:xfrm>
            <a:off x="4457700" y="2362200"/>
            <a:ext cx="34785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Continuously monitors UART interface</a:t>
            </a:r>
            <a:endParaRPr lang="en-US" sz="1120" dirty="0"/>
          </a:p>
        </p:txBody>
      </p:sp>
      <p:sp>
        <p:nvSpPr>
          <p:cNvPr id="23" name="Text 5"/>
          <p:cNvSpPr/>
          <p:nvPr/>
        </p:nvSpPr>
        <p:spPr>
          <a:xfrm>
            <a:off x="4457700" y="2590800"/>
            <a:ext cx="3162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Receives single-character commands (F/B/L/R/S)</a:t>
            </a:r>
            <a:endParaRPr lang="en-US" sz="1120" dirty="0"/>
          </a:p>
        </p:txBody>
      </p:sp>
      <p:sp>
        <p:nvSpPr>
          <p:cNvPr id="24" name="Text 6"/>
          <p:cNvSpPr/>
          <p:nvPr/>
        </p:nvSpPr>
        <p:spPr>
          <a:xfrm>
            <a:off x="4457700" y="3048000"/>
            <a:ext cx="34785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Interfaces with Raspberry Pi via TX/RX</a:t>
            </a:r>
            <a:endParaRPr lang="en-US" sz="1120" dirty="0"/>
          </a:p>
        </p:txBody>
      </p:sp>
      <p:sp>
        <p:nvSpPr>
          <p:cNvPr id="25" name="Text 7"/>
          <p:cNvSpPr/>
          <p:nvPr/>
        </p:nvSpPr>
        <p:spPr>
          <a:xfrm>
            <a:off x="8705850" y="1943100"/>
            <a:ext cx="12992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Motor Control</a:t>
            </a:r>
            <a:endParaRPr lang="en-US" sz="1380" dirty="0"/>
          </a:p>
        </p:txBody>
      </p:sp>
      <p:sp>
        <p:nvSpPr>
          <p:cNvPr id="26" name="Text 8"/>
          <p:cNvSpPr/>
          <p:nvPr/>
        </p:nvSpPr>
        <p:spPr>
          <a:xfrm>
            <a:off x="8229600" y="2362200"/>
            <a:ext cx="3162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Controls DC motors via L298N/TB6612 driver</a:t>
            </a:r>
            <a:endParaRPr lang="en-US" sz="1120" dirty="0"/>
          </a:p>
        </p:txBody>
      </p:sp>
      <p:sp>
        <p:nvSpPr>
          <p:cNvPr id="27" name="Text 9"/>
          <p:cNvSpPr/>
          <p:nvPr/>
        </p:nvSpPr>
        <p:spPr>
          <a:xfrm>
            <a:off x="8229600" y="2819400"/>
            <a:ext cx="34785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Executes movement commands</a:t>
            </a:r>
            <a:endParaRPr lang="en-US" sz="1120" dirty="0"/>
          </a:p>
        </p:txBody>
      </p:sp>
      <p:sp>
        <p:nvSpPr>
          <p:cNvPr id="28" name="Text 10"/>
          <p:cNvSpPr/>
          <p:nvPr/>
        </p:nvSpPr>
        <p:spPr>
          <a:xfrm>
            <a:off x="8229600" y="3048000"/>
            <a:ext cx="34785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Handles forward/backward directions</a:t>
            </a:r>
            <a:endParaRPr lang="en-US" sz="1120" dirty="0"/>
          </a:p>
        </p:txBody>
      </p:sp>
      <p:sp>
        <p:nvSpPr>
          <p:cNvPr id="29" name="Text 11"/>
          <p:cNvSpPr/>
          <p:nvPr/>
        </p:nvSpPr>
        <p:spPr>
          <a:xfrm>
            <a:off x="4933950" y="4152900"/>
            <a:ext cx="28498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Ultrasonic Obstacle Avoidance</a:t>
            </a:r>
            <a:endParaRPr lang="en-US" sz="1380" dirty="0"/>
          </a:p>
        </p:txBody>
      </p:sp>
      <p:sp>
        <p:nvSpPr>
          <p:cNvPr id="30" name="Text 12"/>
          <p:cNvSpPr/>
          <p:nvPr/>
        </p:nvSpPr>
        <p:spPr>
          <a:xfrm>
            <a:off x="4457700" y="4572000"/>
            <a:ext cx="34785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Monitors distance using HC-SR04 sensor</a:t>
            </a:r>
            <a:endParaRPr lang="en-US" sz="1120" dirty="0"/>
          </a:p>
        </p:txBody>
      </p:sp>
      <p:sp>
        <p:nvSpPr>
          <p:cNvPr id="31" name="Text 13"/>
          <p:cNvSpPr/>
          <p:nvPr/>
        </p:nvSpPr>
        <p:spPr>
          <a:xfrm>
            <a:off x="4457700" y="4800600"/>
            <a:ext cx="34785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Overrides commands if obstacle detected</a:t>
            </a:r>
            <a:endParaRPr lang="en-US" sz="1120" dirty="0"/>
          </a:p>
        </p:txBody>
      </p:sp>
      <p:sp>
        <p:nvSpPr>
          <p:cNvPr id="32" name="Text 14"/>
          <p:cNvSpPr/>
          <p:nvPr/>
        </p:nvSpPr>
        <p:spPr>
          <a:xfrm>
            <a:off x="4457700" y="5029200"/>
            <a:ext cx="34785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Prevents collisions at critical distances</a:t>
            </a:r>
            <a:endParaRPr lang="en-US" sz="1120" dirty="0"/>
          </a:p>
        </p:txBody>
      </p:sp>
      <p:sp>
        <p:nvSpPr>
          <p:cNvPr id="33" name="Text 15"/>
          <p:cNvSpPr/>
          <p:nvPr/>
        </p:nvSpPr>
        <p:spPr>
          <a:xfrm>
            <a:off x="8629650" y="4152900"/>
            <a:ext cx="239934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Feedback to Raspberry Pi</a:t>
            </a:r>
            <a:endParaRPr lang="en-US" sz="1380" dirty="0"/>
          </a:p>
        </p:txBody>
      </p:sp>
      <p:sp>
        <p:nvSpPr>
          <p:cNvPr id="34" name="Text 16"/>
          <p:cNvSpPr/>
          <p:nvPr/>
        </p:nvSpPr>
        <p:spPr>
          <a:xfrm>
            <a:off x="8229600" y="4572000"/>
            <a:ext cx="34785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Sends status information via UART</a:t>
            </a:r>
            <a:endParaRPr lang="en-US" sz="1120" dirty="0"/>
          </a:p>
        </p:txBody>
      </p:sp>
      <p:sp>
        <p:nvSpPr>
          <p:cNvPr id="35" name="Text 17"/>
          <p:cNvSpPr/>
          <p:nvPr/>
        </p:nvSpPr>
        <p:spPr>
          <a:xfrm>
            <a:off x="8229600" y="4800600"/>
            <a:ext cx="34785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obstacle distance data</a:t>
            </a:r>
            <a:endParaRPr lang="en-US" sz="1120" dirty="0"/>
          </a:p>
        </p:txBody>
      </p:sp>
      <p:sp>
        <p:nvSpPr>
          <p:cNvPr id="36" name="Text 18"/>
          <p:cNvSpPr/>
          <p:nvPr/>
        </p:nvSpPr>
        <p:spPr>
          <a:xfrm>
            <a:off x="8229600" y="5029200"/>
            <a:ext cx="34785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Enables PC-side monitoring</a:t>
            </a:r>
            <a:endParaRPr lang="en-US" sz="1120" dirty="0"/>
          </a:p>
        </p:txBody>
      </p:sp>
      <p:sp>
        <p:nvSpPr>
          <p:cNvPr id="37" name="Text 19"/>
          <p:cNvSpPr/>
          <p:nvPr/>
        </p:nvSpPr>
        <p:spPr>
          <a:xfrm>
            <a:off x="4619625" y="5943600"/>
            <a:ext cx="77952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 Flow:</a:t>
            </a:r>
            <a:pPr indent="0" marL="0">
              <a:lnSpc>
                <a:spcPts val="1500"/>
              </a:lnSpc>
              <a:buNone/>
            </a:pPr>
            <a:r>
              <a:rPr lang="en-US" sz="98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ESP32 receives commands → executes motor actions → monitors obstacles → sends feedback</a:t>
            </a:r>
            <a:endParaRPr lang="en-US" sz="98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47800"/>
            <a:ext cx="12192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286000"/>
            <a:ext cx="2743200" cy="20193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514600"/>
            <a:ext cx="390525" cy="381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3286125"/>
            <a:ext cx="914400" cy="190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400" y="2286000"/>
            <a:ext cx="2743200" cy="20193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0" y="2514600"/>
            <a:ext cx="342900" cy="381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6200" y="3286125"/>
            <a:ext cx="914400" cy="190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200" y="2286000"/>
            <a:ext cx="2743200" cy="20193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67800" y="2514600"/>
            <a:ext cx="342900" cy="381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4838700"/>
            <a:ext cx="10972800" cy="18669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" y="5105400"/>
            <a:ext cx="238125" cy="1905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" y="5448300"/>
            <a:ext cx="3403550" cy="10287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609600" y="990600"/>
            <a:ext cx="120700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3000"/>
              </a:lnSpc>
              <a:buNone/>
            </a:pPr>
            <a:r>
              <a:rPr lang="en-US" sz="242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Windows PC (AI Side)</a:t>
            </a:r>
            <a:endParaRPr lang="en-US" sz="2426" dirty="0"/>
          </a:p>
        </p:txBody>
      </p:sp>
      <p:sp>
        <p:nvSpPr>
          <p:cNvPr id="17" name="Text 1"/>
          <p:cNvSpPr/>
          <p:nvPr/>
        </p:nvSpPr>
        <p:spPr>
          <a:xfrm>
            <a:off x="609600" y="1714500"/>
            <a:ext cx="12070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Windows PC hosts the AI model and serves as the decision-making center for the robot.</a:t>
            </a:r>
            <a:endParaRPr lang="en-US" sz="1380" dirty="0"/>
          </a:p>
        </p:txBody>
      </p:sp>
      <p:sp>
        <p:nvSpPr>
          <p:cNvPr id="18" name="Text 2"/>
          <p:cNvSpPr/>
          <p:nvPr/>
        </p:nvSpPr>
        <p:spPr>
          <a:xfrm>
            <a:off x="1381125" y="2552700"/>
            <a:ext cx="93249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OpenCV</a:t>
            </a:r>
            <a:endParaRPr lang="en-US" sz="1646" dirty="0"/>
          </a:p>
        </p:txBody>
      </p:sp>
      <p:sp>
        <p:nvSpPr>
          <p:cNvPr id="19" name="Text 3"/>
          <p:cNvSpPr/>
          <p:nvPr/>
        </p:nvSpPr>
        <p:spPr>
          <a:xfrm>
            <a:off x="838200" y="3048000"/>
            <a:ext cx="2286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Captures MJPG video stream from Raspberry Pi</a:t>
            </a:r>
            <a:endParaRPr lang="en-US" sz="1120" dirty="0"/>
          </a:p>
        </p:txBody>
      </p:sp>
      <p:sp>
        <p:nvSpPr>
          <p:cNvPr id="20" name="Text 4"/>
          <p:cNvSpPr/>
          <p:nvPr/>
        </p:nvSpPr>
        <p:spPr>
          <a:xfrm>
            <a:off x="838200" y="3619500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frame grabbing</a:t>
            </a:r>
            <a:endParaRPr lang="en-US" sz="1120" dirty="0"/>
          </a:p>
        </p:txBody>
      </p:sp>
      <p:sp>
        <p:nvSpPr>
          <p:cNvPr id="21" name="Text 5"/>
          <p:cNvSpPr/>
          <p:nvPr/>
        </p:nvSpPr>
        <p:spPr>
          <a:xfrm>
            <a:off x="838200" y="3848100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Processing for AI analysis</a:t>
            </a:r>
            <a:endParaRPr lang="en-US" sz="1120" dirty="0"/>
          </a:p>
        </p:txBody>
      </p:sp>
      <p:sp>
        <p:nvSpPr>
          <p:cNvPr id="22" name="Text 6"/>
          <p:cNvSpPr/>
          <p:nvPr/>
        </p:nvSpPr>
        <p:spPr>
          <a:xfrm>
            <a:off x="5448300" y="2552700"/>
            <a:ext cx="101631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Model</a:t>
            </a:r>
            <a:endParaRPr lang="en-US" sz="1646" dirty="0"/>
          </a:p>
        </p:txBody>
      </p:sp>
      <p:sp>
        <p:nvSpPr>
          <p:cNvPr id="23" name="Text 7"/>
          <p:cNvSpPr/>
          <p:nvPr/>
        </p:nvSpPr>
        <p:spPr>
          <a:xfrm>
            <a:off x="4953000" y="3048000"/>
            <a:ext cx="2286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Analyzes video frames to make decisions</a:t>
            </a:r>
            <a:endParaRPr lang="en-US" sz="1120" dirty="0"/>
          </a:p>
        </p:txBody>
      </p:sp>
      <p:sp>
        <p:nvSpPr>
          <p:cNvPr id="24" name="Text 8"/>
          <p:cNvSpPr/>
          <p:nvPr/>
        </p:nvSpPr>
        <p:spPr>
          <a:xfrm>
            <a:off x="4953000" y="3619500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 recognition</a:t>
            </a:r>
            <a:endParaRPr lang="en-US" sz="1120" dirty="0"/>
          </a:p>
        </p:txBody>
      </p:sp>
      <p:sp>
        <p:nvSpPr>
          <p:cNvPr id="25" name="Text 9"/>
          <p:cNvSpPr/>
          <p:nvPr/>
        </p:nvSpPr>
        <p:spPr>
          <a:xfrm>
            <a:off x="4953000" y="3848100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Movement planning</a:t>
            </a:r>
            <a:endParaRPr lang="en-US" sz="1120" dirty="0"/>
          </a:p>
        </p:txBody>
      </p:sp>
      <p:sp>
        <p:nvSpPr>
          <p:cNvPr id="26" name="Text 10"/>
          <p:cNvSpPr/>
          <p:nvPr/>
        </p:nvSpPr>
        <p:spPr>
          <a:xfrm>
            <a:off x="9563100" y="2552700"/>
            <a:ext cx="17602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HTTP Requests</a:t>
            </a:r>
            <a:endParaRPr lang="en-US" sz="1646" dirty="0"/>
          </a:p>
        </p:txBody>
      </p:sp>
      <p:sp>
        <p:nvSpPr>
          <p:cNvPr id="27" name="Text 11"/>
          <p:cNvSpPr/>
          <p:nvPr/>
        </p:nvSpPr>
        <p:spPr>
          <a:xfrm>
            <a:off x="9067800" y="3048000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Sends commands to Raspberry Pi</a:t>
            </a:r>
            <a:endParaRPr lang="en-US" sz="1120" dirty="0"/>
          </a:p>
        </p:txBody>
      </p:sp>
      <p:sp>
        <p:nvSpPr>
          <p:cNvPr id="28" name="Text 12"/>
          <p:cNvSpPr/>
          <p:nvPr/>
        </p:nvSpPr>
        <p:spPr>
          <a:xfrm>
            <a:off x="9067800" y="3390900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HTTP POST requests</a:t>
            </a:r>
            <a:endParaRPr lang="en-US" sz="1120" dirty="0"/>
          </a:p>
        </p:txBody>
      </p:sp>
      <p:sp>
        <p:nvSpPr>
          <p:cNvPr id="29" name="Text 13"/>
          <p:cNvSpPr/>
          <p:nvPr/>
        </p:nvSpPr>
        <p:spPr>
          <a:xfrm>
            <a:off x="9067800" y="3619500"/>
            <a:ext cx="2286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Command translation (F/B/L/R/S)</a:t>
            </a:r>
            <a:endParaRPr lang="en-US" sz="1120" dirty="0"/>
          </a:p>
        </p:txBody>
      </p:sp>
      <p:sp>
        <p:nvSpPr>
          <p:cNvPr id="30" name="Text 14"/>
          <p:cNvSpPr/>
          <p:nvPr/>
        </p:nvSpPr>
        <p:spPr>
          <a:xfrm>
            <a:off x="1152525" y="5067300"/>
            <a:ext cx="115671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Example Implementation</a:t>
            </a:r>
            <a:endParaRPr lang="en-US" sz="1380" dirty="0"/>
          </a:p>
        </p:txBody>
      </p:sp>
      <p:sp>
        <p:nvSpPr>
          <p:cNvPr id="31" name="Text 15"/>
          <p:cNvSpPr/>
          <p:nvPr/>
        </p:nvSpPr>
        <p:spPr>
          <a:xfrm>
            <a:off x="990600" y="5600700"/>
            <a:ext cx="3408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OpenCV Video Capture</a:t>
            </a:r>
            <a:endParaRPr lang="en-US" sz="1120" dirty="0"/>
          </a:p>
        </p:txBody>
      </p:sp>
      <p:sp>
        <p:nvSpPr>
          <p:cNvPr id="32" name="Text 16"/>
          <p:cNvSpPr/>
          <p:nvPr/>
        </p:nvSpPr>
        <p:spPr>
          <a:xfrm>
            <a:off x="990600" y="5934075"/>
            <a:ext cx="2812256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ts val="1200"/>
              </a:lnSpc>
              <a:buNone/>
            </a:pPr>
            <a:r>
              <a:rPr lang="en-US" sz="840" dirty="0">
                <a:solidFill>
                  <a:srgbClr val="6B728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cap = cv2.VideoCapture('http://pi:8080/stream')</a:t>
            </a:r>
            <a:endParaRPr lang="en-US" sz="84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2025-09-18T16:50:48Z</dcterms:created>
  <dcterms:modified xsi:type="dcterms:W3CDTF">2025-09-18T16:50:48Z</dcterms:modified>
</cp:coreProperties>
</file>